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tif" ContentType="image/t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8" r:id="rId2"/>
    <p:sldId id="257" r:id="rId3"/>
  </p:sldIdLst>
  <p:sldSz cx="24384000" cy="13716000"/>
  <p:notesSz cx="6797675" cy="9926638"/>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457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9144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1371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18288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22860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2743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32004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3657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34" d="100"/>
          <a:sy n="34" d="100"/>
        </p:scale>
        <p:origin x="83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90488" y="744538"/>
            <a:ext cx="6616700" cy="3722687"/>
          </a:xfrm>
          <a:prstGeom prst="rect">
            <a:avLst/>
          </a:prstGeom>
        </p:spPr>
        <p:txBody>
          <a:bodyPr/>
          <a:lstStyle/>
          <a:p>
            <a:endParaRPr/>
          </a:p>
        </p:txBody>
      </p:sp>
      <p:sp>
        <p:nvSpPr>
          <p:cNvPr id="117" name="Shape 117"/>
          <p:cNvSpPr>
            <a:spLocks noGrp="1"/>
          </p:cNvSpPr>
          <p:nvPr>
            <p:ph type="body" sz="quarter" idx="1"/>
          </p:nvPr>
        </p:nvSpPr>
        <p:spPr>
          <a:xfrm>
            <a:off x="906357" y="4715153"/>
            <a:ext cx="4984962" cy="4466987"/>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532241774_2880x1920.jpg"/>
          <p:cNvSpPr>
            <a:spLocks noGrp="1"/>
          </p:cNvSpPr>
          <p:nvPr>
            <p:ph type="pic" idx="21"/>
          </p:nvPr>
        </p:nvSpPr>
        <p:spPr>
          <a:xfrm>
            <a:off x="3125968" y="-393700"/>
            <a:ext cx="18135601" cy="12090400"/>
          </a:xfrm>
          <a:prstGeom prst="rect">
            <a:avLst/>
          </a:prstGeom>
        </p:spPr>
        <p:txBody>
          <a:bodyPr lIns="91439" tIns="45719" rIns="91439" bIns="45719" anchor="t">
            <a:noAutofit/>
          </a:bodyPr>
          <a:lstStyle/>
          <a:p>
            <a:endParaRPr/>
          </a:p>
        </p:txBody>
      </p:sp>
      <p:sp>
        <p:nvSpPr>
          <p:cNvPr id="21" name="Title Text"/>
          <p:cNvSpPr txBox="1">
            <a:spLocks noGrp="1"/>
          </p:cNvSpPr>
          <p:nvPr>
            <p:ph type="title"/>
          </p:nvPr>
        </p:nvSpPr>
        <p:spPr>
          <a:xfrm>
            <a:off x="635000" y="9512300"/>
            <a:ext cx="23114000" cy="2006600"/>
          </a:xfrm>
          <a:prstGeom prst="rect">
            <a:avLst/>
          </a:prstGeom>
        </p:spPr>
        <p:txBody>
          <a:bodyPr anchor="b"/>
          <a:lstStyle/>
          <a:p>
            <a:r>
              <a:t>Title Text</a:t>
            </a:r>
          </a:p>
        </p:txBody>
      </p:sp>
      <p:sp>
        <p:nvSpPr>
          <p:cNvPr id="22" name="Body Level One…"/>
          <p:cNvSpPr txBox="1">
            <a:spLocks noGrp="1"/>
          </p:cNvSpPr>
          <p:nvPr>
            <p:ph type="body" sz="quarter" idx="1"/>
          </p:nvPr>
        </p:nvSpPr>
        <p:spPr>
          <a:xfrm>
            <a:off x="635000" y="11442700"/>
            <a:ext cx="23114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 Centre">
    <p:spTree>
      <p:nvGrpSpPr>
        <p:cNvPr id="1" name=""/>
        <p:cNvGrpSpPr/>
        <p:nvPr/>
      </p:nvGrpSpPr>
      <p:grpSpPr>
        <a:xfrm>
          <a:off x="0" y="0"/>
          <a:ext cx="0" cy="0"/>
          <a:chOff x="0" y="0"/>
          <a:chExt cx="0" cy="0"/>
        </a:xfrm>
      </p:grpSpPr>
      <p:sp>
        <p:nvSpPr>
          <p:cNvPr id="30" name="Title Text"/>
          <p:cNvSpPr txBox="1">
            <a:spLocks noGrp="1"/>
          </p:cNvSpPr>
          <p:nvPr>
            <p:ph type="title"/>
          </p:nvPr>
        </p:nvSpPr>
        <p:spPr>
          <a:xfrm>
            <a:off x="1778000" y="4533900"/>
            <a:ext cx="20828000" cy="4648200"/>
          </a:xfrm>
          <a:prstGeom prst="rect">
            <a:avLst/>
          </a:prstGeom>
        </p:spPr>
        <p:txBody>
          <a:bodyPr/>
          <a:lstStyle/>
          <a:p>
            <a:r>
              <a:t>Title Text</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532204087_1355x1355.jpg"/>
          <p:cNvSpPr>
            <a:spLocks noGrp="1"/>
          </p:cNvSpPr>
          <p:nvPr>
            <p:ph type="pic" sz="half" idx="21"/>
          </p:nvPr>
        </p:nvSpPr>
        <p:spPr>
          <a:xfrm>
            <a:off x="12827000" y="952500"/>
            <a:ext cx="11468100" cy="11468100"/>
          </a:xfrm>
          <a:prstGeom prst="rect">
            <a:avLst/>
          </a:prstGeom>
        </p:spPr>
        <p:txBody>
          <a:bodyPr lIns="91439" tIns="45719" rIns="91439" bIns="45719" anchor="t">
            <a:noAutofit/>
          </a:bodyPr>
          <a:lstStyle/>
          <a:p>
            <a:endParaRPr/>
          </a:p>
        </p:txBody>
      </p:sp>
      <p:sp>
        <p:nvSpPr>
          <p:cNvPr id="39" name="Title Text"/>
          <p:cNvSpPr txBox="1">
            <a:spLocks noGrp="1"/>
          </p:cNvSpPr>
          <p:nvPr>
            <p:ph type="title"/>
          </p:nvPr>
        </p:nvSpPr>
        <p:spPr>
          <a:xfrm>
            <a:off x="1651000" y="952500"/>
            <a:ext cx="10223500" cy="5549900"/>
          </a:xfrm>
          <a:prstGeom prst="rect">
            <a:avLst/>
          </a:prstGeom>
        </p:spPr>
        <p:txBody>
          <a:bodyPr anchor="b"/>
          <a:lstStyle>
            <a:lvl1pPr>
              <a:defRPr sz="8400"/>
            </a:lvl1pPr>
          </a:lstStyle>
          <a:p>
            <a:r>
              <a:t>Title Text</a:t>
            </a:r>
          </a:p>
        </p:txBody>
      </p:sp>
      <p:sp>
        <p:nvSpPr>
          <p:cNvPr id="40" name="Body Level One…"/>
          <p:cNvSpPr txBox="1">
            <a:spLocks noGrp="1"/>
          </p:cNvSpPr>
          <p:nvPr>
            <p:ph type="body" sz="quarter" idx="1"/>
          </p:nvPr>
        </p:nvSpPr>
        <p:spPr>
          <a:xfrm>
            <a:off x="1651000" y="6527800"/>
            <a:ext cx="10223500" cy="57277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prstGeom prst="rect">
            <a:avLst/>
          </a:prstGeom>
        </p:spPr>
        <p:txBody>
          <a:bodyPr/>
          <a:lstStyle/>
          <a:p>
            <a:r>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lstStyle>
            <a:lvl1pPr>
              <a:defRPr sz="4800"/>
            </a:lvl1pPr>
            <a:lvl2pPr>
              <a:defRPr sz="4800"/>
            </a:lvl2pPr>
            <a:lvl3pPr>
              <a:defRPr sz="4800"/>
            </a:lvl3pPr>
            <a:lvl4pPr>
              <a:defRPr sz="4800"/>
            </a:lvl4pPr>
            <a:lvl5pPr>
              <a:defRPr sz="4800"/>
            </a:lvl5p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532205080_1647x1098.jpg"/>
          <p:cNvSpPr>
            <a:spLocks noGrp="1"/>
          </p:cNvSpPr>
          <p:nvPr>
            <p:ph type="pic" sz="half" idx="21"/>
          </p:nvPr>
        </p:nvSpPr>
        <p:spPr>
          <a:xfrm>
            <a:off x="10960100" y="3149600"/>
            <a:ext cx="13944600" cy="9296400"/>
          </a:xfrm>
          <a:prstGeom prst="rect">
            <a:avLst/>
          </a:prstGeom>
        </p:spPr>
        <p:txBody>
          <a:bodyPr lIns="91439" tIns="45719" rIns="91439" bIns="45719" anchor="t">
            <a:noAutofit/>
          </a:bodyPr>
          <a:lstStyle/>
          <a:p>
            <a:endParaRPr/>
          </a:p>
        </p:txBody>
      </p:sp>
      <p:sp>
        <p:nvSpPr>
          <p:cNvPr id="66" name="Title Text"/>
          <p:cNvSpPr txBox="1">
            <a:spLocks noGrp="1"/>
          </p:cNvSpPr>
          <p:nvPr>
            <p:ph type="title"/>
          </p:nvPr>
        </p:nvSpPr>
        <p:spPr>
          <a:prstGeom prst="rect">
            <a:avLst/>
          </a:prstGeom>
        </p:spPr>
        <p:txBody>
          <a:bodyPr/>
          <a:lstStyle/>
          <a:p>
            <a:r>
              <a:t>Title Text</a:t>
            </a:r>
          </a:p>
        </p:txBody>
      </p:sp>
      <p:sp>
        <p:nvSpPr>
          <p:cNvPr id="67" name="Body Level One…"/>
          <p:cNvSpPr txBox="1">
            <a:spLocks noGrp="1"/>
          </p:cNvSpPr>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Body Level One…"/>
          <p:cNvSpPr txBox="1">
            <a:spLocks noGrp="1"/>
          </p:cNvSpPr>
          <p:nvPr>
            <p:ph type="body" idx="1"/>
          </p:nvPr>
        </p:nvSpPr>
        <p:spPr>
          <a:xfrm>
            <a:off x="1689100" y="1778000"/>
            <a:ext cx="21005800" cy="10160000"/>
          </a:xfrm>
          <a:prstGeom prst="rect">
            <a:avLst/>
          </a:prstGeom>
        </p:spPr>
        <p:txBody>
          <a:bodyPr/>
          <a:lstStyle>
            <a:lvl1pPr>
              <a:defRPr sz="4800"/>
            </a:lvl1pPr>
            <a:lvl2pPr>
              <a:defRPr sz="4800"/>
            </a:lvl2pPr>
            <a:lvl3pPr>
              <a:defRPr sz="4800"/>
            </a:lvl3pPr>
            <a:lvl4pPr>
              <a:defRPr sz="4800"/>
            </a:lvl4pPr>
            <a:lvl5pPr>
              <a:defRPr sz="4800"/>
            </a:lvl5p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532205080_1647x1098.jpg"/>
          <p:cNvSpPr>
            <a:spLocks noGrp="1"/>
          </p:cNvSpPr>
          <p:nvPr>
            <p:ph type="pic" sz="quarter" idx="21"/>
          </p:nvPr>
        </p:nvSpPr>
        <p:spPr>
          <a:xfrm>
            <a:off x="15300325" y="7048500"/>
            <a:ext cx="8324850" cy="5549900"/>
          </a:xfrm>
          <a:prstGeom prst="rect">
            <a:avLst/>
          </a:prstGeom>
        </p:spPr>
        <p:txBody>
          <a:bodyPr lIns="91439" tIns="45719" rIns="91439" bIns="45719" anchor="t">
            <a:noAutofit/>
          </a:bodyPr>
          <a:lstStyle/>
          <a:p>
            <a:endParaRPr/>
          </a:p>
        </p:txBody>
      </p:sp>
      <p:sp>
        <p:nvSpPr>
          <p:cNvPr id="84" name="532204087_1355x1355.jpg"/>
          <p:cNvSpPr>
            <a:spLocks noGrp="1"/>
          </p:cNvSpPr>
          <p:nvPr>
            <p:ph type="pic" sz="quarter" idx="22"/>
          </p:nvPr>
        </p:nvSpPr>
        <p:spPr>
          <a:xfrm>
            <a:off x="15760700" y="863600"/>
            <a:ext cx="7404100" cy="7404100"/>
          </a:xfrm>
          <a:prstGeom prst="rect">
            <a:avLst/>
          </a:prstGeom>
        </p:spPr>
        <p:txBody>
          <a:bodyPr lIns="91439" tIns="45719" rIns="91439" bIns="45719" anchor="t">
            <a:noAutofit/>
          </a:bodyPr>
          <a:lstStyle/>
          <a:p>
            <a:endParaRPr/>
          </a:p>
        </p:txBody>
      </p:sp>
      <p:sp>
        <p:nvSpPr>
          <p:cNvPr id="85" name="532241774_2880x1920.jpg"/>
          <p:cNvSpPr>
            <a:spLocks noGrp="1"/>
          </p:cNvSpPr>
          <p:nvPr>
            <p:ph type="pic" idx="23"/>
          </p:nvPr>
        </p:nvSpPr>
        <p:spPr>
          <a:xfrm>
            <a:off x="-990600" y="1130300"/>
            <a:ext cx="17202150" cy="11468100"/>
          </a:xfrm>
          <a:prstGeom prst="rect">
            <a:avLst/>
          </a:prstGeom>
        </p:spPr>
        <p:txBody>
          <a:bodyPr lIns="91439" tIns="45719" rIns="91439" bIns="45719" anchor="t">
            <a:noAutofit/>
          </a:bodyPr>
          <a:lstStyle/>
          <a:p>
            <a:endParaRP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Johnny Appleseed"/>
          <p:cNvSpPr txBox="1">
            <a:spLocks noGrp="1"/>
          </p:cNvSpPr>
          <p:nvPr>
            <p:ph type="body" sz="quarter" idx="21"/>
          </p:nvPr>
        </p:nvSpPr>
        <p:spPr>
          <a:xfrm>
            <a:off x="2387600" y="8953500"/>
            <a:ext cx="19621500" cy="585521"/>
          </a:xfrm>
          <a:prstGeom prst="rect">
            <a:avLst/>
          </a:prstGeom>
        </p:spPr>
        <p:txBody>
          <a:bodyPr anchor="t">
            <a:spAutoFit/>
          </a:bodyPr>
          <a:lstStyle>
            <a:lvl1pPr marL="0" indent="0" algn="ctr">
              <a:spcBef>
                <a:spcPts val="0"/>
              </a:spcBef>
              <a:buSzTx/>
              <a:buNone/>
              <a:defRPr sz="3200" i="1"/>
            </a:lvl1pPr>
          </a:lstStyle>
          <a:p>
            <a:r>
              <a:t>–Johnny Appleseed</a:t>
            </a:r>
          </a:p>
        </p:txBody>
      </p:sp>
      <p:sp>
        <p:nvSpPr>
          <p:cNvPr id="94" name="“Type a quote here.”"/>
          <p:cNvSpPr txBox="1">
            <a:spLocks noGrp="1"/>
          </p:cNvSpPr>
          <p:nvPr>
            <p:ph type="body" sz="quarter" idx="22"/>
          </p:nvPr>
        </p:nvSpPr>
        <p:spPr>
          <a:xfrm>
            <a:off x="2387600" y="6076950"/>
            <a:ext cx="19621500" cy="825500"/>
          </a:xfrm>
          <a:prstGeom prst="rect">
            <a:avLst/>
          </a:prstGeom>
        </p:spPr>
        <p:txBody>
          <a:bodyPr>
            <a:spAutoFit/>
          </a:bodyPr>
          <a:lstStyle>
            <a:lvl1pPr marL="0" indent="0" algn="ctr">
              <a:spcBef>
                <a:spcPts val="0"/>
              </a:spcBef>
              <a:buSzTx/>
              <a:buNone/>
              <a:defRPr sz="4800">
                <a:latin typeface="+mn-lt"/>
                <a:ea typeface="+mn-ea"/>
                <a:cs typeface="+mn-cs"/>
                <a:sym typeface="Helvetica Neue Medium"/>
              </a:defRPr>
            </a:lvl1pPr>
          </a:lstStyle>
          <a:p>
            <a:r>
              <a:t>“Type a quote here.” </a:t>
            </a:r>
          </a:p>
        </p:txBody>
      </p:sp>
      <p:sp>
        <p:nvSpPr>
          <p:cNvPr id="9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532241774_2880x1920.jpg"/>
          <p:cNvSpPr>
            <a:spLocks noGrp="1"/>
          </p:cNvSpPr>
          <p:nvPr>
            <p:ph type="pic" idx="21"/>
          </p:nvPr>
        </p:nvSpPr>
        <p:spPr>
          <a:xfrm>
            <a:off x="-50800" y="-1270000"/>
            <a:ext cx="24485600" cy="16323734"/>
          </a:xfrm>
          <a:prstGeom prst="rect">
            <a:avLst/>
          </a:prstGeom>
        </p:spPr>
        <p:txBody>
          <a:bodyPr lIns="91439" tIns="45719" rIns="91439" bIns="45719" anchor="t">
            <a:noAutofit/>
          </a:bodyPr>
          <a:lstStyle/>
          <a:p>
            <a:endParaRP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1689100" y="355600"/>
            <a:ext cx="21005800" cy="2286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Title Text</a:t>
            </a:r>
          </a:p>
        </p:txBody>
      </p:sp>
      <p:sp>
        <p:nvSpPr>
          <p:cNvPr id="3" name="Body Level One…"/>
          <p:cNvSpPr txBox="1">
            <a:spLocks noGrp="1"/>
          </p:cNvSpPr>
          <p:nvPr>
            <p:ph type="body" idx="1"/>
          </p:nvPr>
        </p:nvSpPr>
        <p:spPr>
          <a:xfrm>
            <a:off x="1689100" y="3149600"/>
            <a:ext cx="21005800" cy="92964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959031" y="13081000"/>
            <a:ext cx="453238" cy="461059"/>
          </a:xfrm>
          <a:prstGeom prst="rect">
            <a:avLst/>
          </a:prstGeom>
          <a:ln w="12700">
            <a:miter lim="400000"/>
          </a:ln>
        </p:spPr>
        <p:txBody>
          <a:bodyPr wrap="none" lIns="50800" tIns="50800" rIns="50800" bIns="50800">
            <a:spAutoFit/>
          </a:bodyPr>
          <a:lstStyle>
            <a:lvl1pPr>
              <a:defRPr sz="2400" b="0">
                <a:latin typeface="Helvetica Neue Light"/>
                <a:ea typeface="Helvetica Neue Light"/>
                <a:cs typeface="Helvetica Neue Light"/>
                <a:sym typeface="Helvetica Neue Light"/>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ransition spd="med"/>
  <p:txStyles>
    <p:title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p:titleStyle>
    <p:bodyStyle>
      <a:lvl1pPr marL="63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1pPr>
      <a:lvl2pPr marL="127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2pPr>
      <a:lvl3pPr marL="190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3pPr>
      <a:lvl4pPr marL="254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4pPr>
      <a:lvl5pPr marL="317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5pPr>
      <a:lvl6pPr marL="381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6pPr>
      <a:lvl7pPr marL="444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7pPr>
      <a:lvl8pPr marL="508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8pPr>
      <a:lvl9pPr marL="571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9pPr>
    </p:bodyStyle>
    <p:otherStyle>
      <a:lvl1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1pPr>
      <a:lvl2pPr marL="0" marR="0" indent="4572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2pPr>
      <a:lvl3pPr marL="0" marR="0" indent="9144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3pPr>
      <a:lvl4pPr marL="0" marR="0" indent="13716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4pPr>
      <a:lvl5pPr marL="0" marR="0" indent="18288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5pPr>
      <a:lvl6pPr marL="0" marR="0" indent="22860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6pPr>
      <a:lvl7pPr marL="0" marR="0" indent="27432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7pPr>
      <a:lvl8pPr marL="0" marR="0" indent="32004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8pPr>
      <a:lvl9pPr marL="0" marR="0" indent="36576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8" Type="http://schemas.openxmlformats.org/officeDocument/2006/relationships/image" Target="../media/image22.tif"/><Relationship Id="rId13" Type="http://schemas.openxmlformats.org/officeDocument/2006/relationships/image" Target="../media/image27.png"/><Relationship Id="rId18" Type="http://schemas.openxmlformats.org/officeDocument/2006/relationships/image" Target="../media/image32.tif"/><Relationship Id="rId3" Type="http://schemas.openxmlformats.org/officeDocument/2006/relationships/image" Target="../media/image17.tif"/><Relationship Id="rId21" Type="http://schemas.openxmlformats.org/officeDocument/2006/relationships/image" Target="../media/image35.tif"/><Relationship Id="rId7" Type="http://schemas.openxmlformats.org/officeDocument/2006/relationships/image" Target="../media/image21.png"/><Relationship Id="rId12" Type="http://schemas.openxmlformats.org/officeDocument/2006/relationships/image" Target="../media/image26.tif"/><Relationship Id="rId17" Type="http://schemas.openxmlformats.org/officeDocument/2006/relationships/image" Target="../media/image31.tif"/><Relationship Id="rId2" Type="http://schemas.openxmlformats.org/officeDocument/2006/relationships/image" Target="../media/image16.png"/><Relationship Id="rId16" Type="http://schemas.openxmlformats.org/officeDocument/2006/relationships/image" Target="../media/image30.tif"/><Relationship Id="rId20" Type="http://schemas.openxmlformats.org/officeDocument/2006/relationships/image" Target="../media/image34.tif"/><Relationship Id="rId1" Type="http://schemas.openxmlformats.org/officeDocument/2006/relationships/slideLayout" Target="../slideLayouts/slideLayout11.xml"/><Relationship Id="rId6" Type="http://schemas.openxmlformats.org/officeDocument/2006/relationships/image" Target="../media/image20.tif"/><Relationship Id="rId11" Type="http://schemas.openxmlformats.org/officeDocument/2006/relationships/image" Target="../media/image25.tif"/><Relationship Id="rId24" Type="http://schemas.openxmlformats.org/officeDocument/2006/relationships/image" Target="../media/image38.tif"/><Relationship Id="rId5" Type="http://schemas.openxmlformats.org/officeDocument/2006/relationships/image" Target="../media/image19.tif"/><Relationship Id="rId15" Type="http://schemas.openxmlformats.org/officeDocument/2006/relationships/image" Target="../media/image29.png"/><Relationship Id="rId23" Type="http://schemas.openxmlformats.org/officeDocument/2006/relationships/image" Target="../media/image37.tif"/><Relationship Id="rId10" Type="http://schemas.openxmlformats.org/officeDocument/2006/relationships/image" Target="../media/image24.tif"/><Relationship Id="rId19" Type="http://schemas.openxmlformats.org/officeDocument/2006/relationships/image" Target="../media/image33.tif"/><Relationship Id="rId4" Type="http://schemas.openxmlformats.org/officeDocument/2006/relationships/image" Target="../media/image18.tif"/><Relationship Id="rId9" Type="http://schemas.openxmlformats.org/officeDocument/2006/relationships/image" Target="../media/image23.tif"/><Relationship Id="rId14" Type="http://schemas.openxmlformats.org/officeDocument/2006/relationships/image" Target="../media/image28.png"/><Relationship Id="rId22" Type="http://schemas.openxmlformats.org/officeDocument/2006/relationships/image" Target="../media/image36.t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9FD01324-CB5D-4FD4-AF1F-C9B2B6DC482D}"/>
              </a:ext>
            </a:extLst>
          </p:cNvPr>
          <p:cNvGrpSpPr/>
          <p:nvPr/>
        </p:nvGrpSpPr>
        <p:grpSpPr>
          <a:xfrm>
            <a:off x="97255" y="184555"/>
            <a:ext cx="23207836" cy="13346890"/>
            <a:chOff x="97255" y="184555"/>
            <a:chExt cx="23207836" cy="13346890"/>
          </a:xfrm>
        </p:grpSpPr>
        <p:sp>
          <p:nvSpPr>
            <p:cNvPr id="6" name="Autumn 1: Knowledge organiser">
              <a:extLst>
                <a:ext uri="{FF2B5EF4-FFF2-40B4-BE49-F238E27FC236}">
                  <a16:creationId xmlns:a16="http://schemas.microsoft.com/office/drawing/2014/main" id="{FE1594D7-E034-4E16-8B14-F32082159796}"/>
                </a:ext>
              </a:extLst>
            </p:cNvPr>
            <p:cNvSpPr txBox="1"/>
            <p:nvPr/>
          </p:nvSpPr>
          <p:spPr>
            <a:xfrm>
              <a:off x="249476" y="184555"/>
              <a:ext cx="6545061" cy="7181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4000" b="0">
                  <a:latin typeface="Noteworthy Bold"/>
                  <a:ea typeface="Noteworthy Bold"/>
                  <a:cs typeface="Noteworthy Bold"/>
                  <a:sym typeface="Noteworthy Bold"/>
                </a:defRPr>
              </a:lvl1pPr>
            </a:lstStyle>
            <a:p>
              <a:r>
                <a:rPr lang="en-GB"/>
                <a:t>Spring 1</a:t>
              </a:r>
              <a:r>
                <a:t>: </a:t>
              </a:r>
              <a:r>
                <a:rPr dirty="0"/>
                <a:t>Knowledge </a:t>
              </a:r>
              <a:r>
                <a:rPr dirty="0" err="1"/>
                <a:t>organiser</a:t>
              </a:r>
              <a:r>
                <a:rPr dirty="0"/>
                <a:t> </a:t>
              </a:r>
            </a:p>
          </p:txBody>
        </p:sp>
        <p:sp>
          <p:nvSpPr>
            <p:cNvPr id="7" name="Key books this term">
              <a:extLst>
                <a:ext uri="{FF2B5EF4-FFF2-40B4-BE49-F238E27FC236}">
                  <a16:creationId xmlns:a16="http://schemas.microsoft.com/office/drawing/2014/main" id="{F03CDB31-E178-473B-A0C6-7FB71EEEAB53}"/>
                </a:ext>
              </a:extLst>
            </p:cNvPr>
            <p:cNvSpPr txBox="1"/>
            <p:nvPr/>
          </p:nvSpPr>
          <p:spPr>
            <a:xfrm>
              <a:off x="294397" y="1127916"/>
              <a:ext cx="3268505" cy="7054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b="0" u="sng">
                  <a:solidFill>
                    <a:srgbClr val="5E5E5E"/>
                  </a:solidFill>
                  <a:latin typeface="Noteworthy Bold"/>
                  <a:ea typeface="Noteworthy Bold"/>
                  <a:cs typeface="Noteworthy Bold"/>
                  <a:sym typeface="Noteworthy Bold"/>
                </a:defRPr>
              </a:lvl1pPr>
            </a:lstStyle>
            <a:p>
              <a:r>
                <a:t>Key books this term</a:t>
              </a:r>
            </a:p>
          </p:txBody>
        </p:sp>
        <p:sp>
          <p:nvSpPr>
            <p:cNvPr id="8" name="Starting school &amp; all about me- week 1-2">
              <a:extLst>
                <a:ext uri="{FF2B5EF4-FFF2-40B4-BE49-F238E27FC236}">
                  <a16:creationId xmlns:a16="http://schemas.microsoft.com/office/drawing/2014/main" id="{021F2DB1-F7B6-41F0-B5BB-762095EF3500}"/>
                </a:ext>
              </a:extLst>
            </p:cNvPr>
            <p:cNvSpPr/>
            <p:nvPr/>
          </p:nvSpPr>
          <p:spPr>
            <a:xfrm>
              <a:off x="97255" y="4046729"/>
              <a:ext cx="4074079" cy="1514475"/>
            </a:xfrm>
            <a:prstGeom prst="rightArrow">
              <a:avLst>
                <a:gd name="adj1" fmla="val 32000"/>
                <a:gd name="adj2" fmla="val 63220"/>
              </a:avLst>
            </a:prstGeom>
            <a:solidFill>
              <a:srgbClr val="F4DDD7"/>
            </a:solidFill>
            <a:ln w="12700">
              <a:solidFill>
                <a:srgbClr val="000000"/>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lstStyle>
              <a:lvl1pPr>
                <a:defRPr sz="1500" b="0">
                  <a:latin typeface="Noteworthy Light"/>
                  <a:ea typeface="Noteworthy Light"/>
                  <a:cs typeface="Noteworthy Light"/>
                  <a:sym typeface="Noteworthy Light"/>
                </a:defRPr>
              </a:lvl1pPr>
            </a:lstStyle>
            <a:p>
              <a:r>
                <a:rPr lang="en-GB" sz="1800" dirty="0"/>
                <a:t>Doctors, Nurses and Dentists </a:t>
              </a:r>
              <a:r>
                <a:rPr sz="1800" dirty="0"/>
                <a:t>week 1</a:t>
              </a:r>
              <a:r>
                <a:rPr lang="en-GB" sz="1800" dirty="0"/>
                <a:t>- </a:t>
              </a:r>
              <a:r>
                <a:rPr lang="en-GB" dirty="0"/>
                <a:t>2</a:t>
              </a:r>
              <a:endParaRPr dirty="0"/>
            </a:p>
          </p:txBody>
        </p:sp>
        <p:sp>
          <p:nvSpPr>
            <p:cNvPr id="9" name="All about me: Growing and Families- week 3-4">
              <a:extLst>
                <a:ext uri="{FF2B5EF4-FFF2-40B4-BE49-F238E27FC236}">
                  <a16:creationId xmlns:a16="http://schemas.microsoft.com/office/drawing/2014/main" id="{5CA452B6-AF8B-4820-B1F4-9C2939AA192E}"/>
                </a:ext>
              </a:extLst>
            </p:cNvPr>
            <p:cNvSpPr/>
            <p:nvPr/>
          </p:nvSpPr>
          <p:spPr>
            <a:xfrm>
              <a:off x="4602133" y="3420694"/>
              <a:ext cx="4799923" cy="1685925"/>
            </a:xfrm>
            <a:prstGeom prst="rightArrow">
              <a:avLst>
                <a:gd name="adj1" fmla="val 32000"/>
                <a:gd name="adj2" fmla="val 51191"/>
              </a:avLst>
            </a:prstGeom>
            <a:solidFill>
              <a:srgbClr val="F4DDD7"/>
            </a:solidFill>
            <a:ln w="12700">
              <a:solidFill>
                <a:srgbClr val="000000"/>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lstStyle>
              <a:lvl1pPr>
                <a:defRPr sz="1500" b="0">
                  <a:latin typeface="Noteworthy Light"/>
                  <a:ea typeface="Noteworthy Light"/>
                  <a:cs typeface="Noteworthy Light"/>
                  <a:sym typeface="Noteworthy Light"/>
                </a:defRPr>
              </a:lvl1pPr>
            </a:lstStyle>
            <a:p>
              <a:r>
                <a:rPr lang="en-GB" sz="1800" dirty="0"/>
                <a:t>Chinese New Year </a:t>
              </a:r>
              <a:r>
                <a:rPr sz="1800" dirty="0"/>
                <a:t>week </a:t>
              </a:r>
              <a:r>
                <a:rPr lang="en-GB" dirty="0"/>
                <a:t>3  </a:t>
              </a:r>
              <a:endParaRPr dirty="0"/>
            </a:p>
          </p:txBody>
        </p:sp>
        <p:sp>
          <p:nvSpPr>
            <p:cNvPr id="10" name="Rainbow week- week 5">
              <a:extLst>
                <a:ext uri="{FF2B5EF4-FFF2-40B4-BE49-F238E27FC236}">
                  <a16:creationId xmlns:a16="http://schemas.microsoft.com/office/drawing/2014/main" id="{29C100AC-2FCD-4094-8FF3-1A3C8F6A687E}"/>
                </a:ext>
              </a:extLst>
            </p:cNvPr>
            <p:cNvSpPr/>
            <p:nvPr/>
          </p:nvSpPr>
          <p:spPr>
            <a:xfrm>
              <a:off x="9958055" y="4046729"/>
              <a:ext cx="3339400" cy="1277777"/>
            </a:xfrm>
            <a:prstGeom prst="rightArrow">
              <a:avLst>
                <a:gd name="adj1" fmla="val 34805"/>
                <a:gd name="adj2" fmla="val 50657"/>
              </a:avLst>
            </a:prstGeom>
            <a:solidFill>
              <a:srgbClr val="F4DDD7"/>
            </a:solidFill>
            <a:ln w="12700">
              <a:solidFill>
                <a:srgbClr val="000000"/>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lstStyle>
              <a:lvl1pPr>
                <a:defRPr sz="1500" b="0">
                  <a:latin typeface="Noteworthy Light"/>
                  <a:ea typeface="Noteworthy Light"/>
                  <a:cs typeface="Noteworthy Light"/>
                  <a:sym typeface="Noteworthy Light"/>
                </a:defRPr>
              </a:lvl1pPr>
            </a:lstStyle>
            <a:p>
              <a:r>
                <a:rPr lang="en-GB" sz="2000" dirty="0"/>
                <a:t>Firefighters </a:t>
              </a:r>
              <a:r>
                <a:rPr sz="2000" dirty="0"/>
                <a:t>week </a:t>
              </a:r>
              <a:r>
                <a:rPr lang="en-GB" sz="2000" dirty="0"/>
                <a:t>4</a:t>
              </a:r>
              <a:endParaRPr sz="2000" dirty="0"/>
            </a:p>
          </p:txBody>
        </p:sp>
        <p:sp>
          <p:nvSpPr>
            <p:cNvPr id="11" name="Autumn- week 7">
              <a:extLst>
                <a:ext uri="{FF2B5EF4-FFF2-40B4-BE49-F238E27FC236}">
                  <a16:creationId xmlns:a16="http://schemas.microsoft.com/office/drawing/2014/main" id="{B9B55E6C-0CB2-48E9-A854-A0FFF746AE61}"/>
                </a:ext>
              </a:extLst>
            </p:cNvPr>
            <p:cNvSpPr/>
            <p:nvPr/>
          </p:nvSpPr>
          <p:spPr>
            <a:xfrm>
              <a:off x="19965691" y="4038104"/>
              <a:ext cx="3339400" cy="1277778"/>
            </a:xfrm>
            <a:prstGeom prst="rightArrow">
              <a:avLst>
                <a:gd name="adj1" fmla="val 34805"/>
                <a:gd name="adj2" fmla="val 50657"/>
              </a:avLst>
            </a:prstGeom>
            <a:solidFill>
              <a:srgbClr val="F4DDD7"/>
            </a:solidFill>
            <a:ln w="12700">
              <a:solidFill>
                <a:srgbClr val="000000"/>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lstStyle>
              <a:lvl1pPr>
                <a:defRPr sz="1500" b="0">
                  <a:latin typeface="Noteworthy Light"/>
                  <a:ea typeface="Noteworthy Light"/>
                  <a:cs typeface="Noteworthy Light"/>
                  <a:sym typeface="Noteworthy Light"/>
                </a:defRPr>
              </a:lvl1pPr>
            </a:lstStyle>
            <a:p>
              <a:r>
                <a:rPr lang="en-GB" sz="2000" dirty="0"/>
                <a:t>Other Occupations </a:t>
              </a:r>
              <a:r>
                <a:rPr sz="2000" dirty="0"/>
                <a:t>- week </a:t>
              </a:r>
              <a:r>
                <a:rPr lang="en-GB" sz="2000" dirty="0"/>
                <a:t>6</a:t>
              </a:r>
              <a:endParaRPr sz="2000" dirty="0"/>
            </a:p>
          </p:txBody>
        </p:sp>
        <p:sp>
          <p:nvSpPr>
            <p:cNvPr id="12" name="Down on the farm - week 6">
              <a:extLst>
                <a:ext uri="{FF2B5EF4-FFF2-40B4-BE49-F238E27FC236}">
                  <a16:creationId xmlns:a16="http://schemas.microsoft.com/office/drawing/2014/main" id="{A6D505B9-7273-455D-AD63-9513144F2DFC}"/>
                </a:ext>
              </a:extLst>
            </p:cNvPr>
            <p:cNvSpPr/>
            <p:nvPr/>
          </p:nvSpPr>
          <p:spPr>
            <a:xfrm>
              <a:off x="14733576" y="4021991"/>
              <a:ext cx="3858146" cy="1277778"/>
            </a:xfrm>
            <a:prstGeom prst="rightArrow">
              <a:avLst>
                <a:gd name="adj1" fmla="val 34805"/>
                <a:gd name="adj2" fmla="val 50657"/>
              </a:avLst>
            </a:prstGeom>
            <a:solidFill>
              <a:srgbClr val="F4DDD7"/>
            </a:solidFill>
            <a:ln w="12700">
              <a:solidFill>
                <a:srgbClr val="000000"/>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lstStyle>
              <a:lvl1pPr>
                <a:defRPr sz="1500" b="0">
                  <a:latin typeface="Noteworthy Light"/>
                  <a:ea typeface="Noteworthy Light"/>
                  <a:cs typeface="Noteworthy Light"/>
                  <a:sym typeface="Noteworthy Light"/>
                </a:defRPr>
              </a:lvl1pPr>
            </a:lstStyle>
            <a:p>
              <a:r>
                <a:rPr lang="en-GB" sz="1800" dirty="0"/>
                <a:t>Police week </a:t>
              </a:r>
              <a:r>
                <a:rPr lang="en-GB" dirty="0"/>
                <a:t>5</a:t>
              </a:r>
              <a:endParaRPr dirty="0"/>
            </a:p>
          </p:txBody>
        </p:sp>
        <p:pic>
          <p:nvPicPr>
            <p:cNvPr id="13" name="Picture 12">
              <a:extLst>
                <a:ext uri="{FF2B5EF4-FFF2-40B4-BE49-F238E27FC236}">
                  <a16:creationId xmlns:a16="http://schemas.microsoft.com/office/drawing/2014/main" id="{AB176350-53A6-4640-BBF0-1EB064F14F55}"/>
                </a:ext>
              </a:extLst>
            </p:cNvPr>
            <p:cNvPicPr>
              <a:picLocks noChangeAspect="1"/>
            </p:cNvPicPr>
            <p:nvPr/>
          </p:nvPicPr>
          <p:blipFill>
            <a:blip r:embed="rId2"/>
            <a:stretch>
              <a:fillRect/>
            </a:stretch>
          </p:blipFill>
          <p:spPr>
            <a:xfrm>
              <a:off x="4550153" y="5225596"/>
              <a:ext cx="14807559" cy="8305849"/>
            </a:xfrm>
            <a:prstGeom prst="rect">
              <a:avLst/>
            </a:prstGeom>
          </p:spPr>
        </p:pic>
        <p:pic>
          <p:nvPicPr>
            <p:cNvPr id="14" name="Picture 13">
              <a:extLst>
                <a:ext uri="{FF2B5EF4-FFF2-40B4-BE49-F238E27FC236}">
                  <a16:creationId xmlns:a16="http://schemas.microsoft.com/office/drawing/2014/main" id="{E08C0F94-5E40-4D0F-B6A1-454B627220B1}"/>
                </a:ext>
              </a:extLst>
            </p:cNvPr>
            <p:cNvPicPr>
              <a:picLocks noChangeAspect="1"/>
            </p:cNvPicPr>
            <p:nvPr/>
          </p:nvPicPr>
          <p:blipFill>
            <a:blip r:embed="rId3"/>
            <a:stretch>
              <a:fillRect/>
            </a:stretch>
          </p:blipFill>
          <p:spPr>
            <a:xfrm>
              <a:off x="223242" y="1906219"/>
              <a:ext cx="1685925" cy="1514475"/>
            </a:xfrm>
            <a:prstGeom prst="rect">
              <a:avLst/>
            </a:prstGeom>
          </p:spPr>
        </p:pic>
        <p:pic>
          <p:nvPicPr>
            <p:cNvPr id="15" name="Picture 14">
              <a:extLst>
                <a:ext uri="{FF2B5EF4-FFF2-40B4-BE49-F238E27FC236}">
                  <a16:creationId xmlns:a16="http://schemas.microsoft.com/office/drawing/2014/main" id="{456A9B41-576C-4E80-92A7-CF4CF8A2BA42}"/>
                </a:ext>
              </a:extLst>
            </p:cNvPr>
            <p:cNvPicPr>
              <a:picLocks noChangeAspect="1"/>
            </p:cNvPicPr>
            <p:nvPr/>
          </p:nvPicPr>
          <p:blipFill>
            <a:blip r:embed="rId4"/>
            <a:stretch>
              <a:fillRect/>
            </a:stretch>
          </p:blipFill>
          <p:spPr>
            <a:xfrm>
              <a:off x="2049946" y="1887168"/>
              <a:ext cx="1581150" cy="1552575"/>
            </a:xfrm>
            <a:prstGeom prst="rect">
              <a:avLst/>
            </a:prstGeom>
          </p:spPr>
        </p:pic>
        <p:pic>
          <p:nvPicPr>
            <p:cNvPr id="16" name="Picture 15">
              <a:extLst>
                <a:ext uri="{FF2B5EF4-FFF2-40B4-BE49-F238E27FC236}">
                  <a16:creationId xmlns:a16="http://schemas.microsoft.com/office/drawing/2014/main" id="{C7002D17-693A-4444-9ACC-E850CECCF242}"/>
                </a:ext>
              </a:extLst>
            </p:cNvPr>
            <p:cNvPicPr>
              <a:picLocks noChangeAspect="1"/>
            </p:cNvPicPr>
            <p:nvPr/>
          </p:nvPicPr>
          <p:blipFill>
            <a:blip r:embed="rId5"/>
            <a:stretch>
              <a:fillRect/>
            </a:stretch>
          </p:blipFill>
          <p:spPr>
            <a:xfrm>
              <a:off x="1078909" y="3038386"/>
              <a:ext cx="1685925" cy="1428750"/>
            </a:xfrm>
            <a:prstGeom prst="rect">
              <a:avLst/>
            </a:prstGeom>
          </p:spPr>
        </p:pic>
        <p:pic>
          <p:nvPicPr>
            <p:cNvPr id="17" name="Picture 16">
              <a:extLst>
                <a:ext uri="{FF2B5EF4-FFF2-40B4-BE49-F238E27FC236}">
                  <a16:creationId xmlns:a16="http://schemas.microsoft.com/office/drawing/2014/main" id="{B30B0AB2-F21F-4B22-B32A-85881EEA2504}"/>
                </a:ext>
              </a:extLst>
            </p:cNvPr>
            <p:cNvPicPr>
              <a:picLocks noChangeAspect="1"/>
            </p:cNvPicPr>
            <p:nvPr/>
          </p:nvPicPr>
          <p:blipFill>
            <a:blip r:embed="rId6"/>
            <a:stretch>
              <a:fillRect/>
            </a:stretch>
          </p:blipFill>
          <p:spPr>
            <a:xfrm>
              <a:off x="4533939" y="1127916"/>
              <a:ext cx="1676400" cy="1685925"/>
            </a:xfrm>
            <a:prstGeom prst="rect">
              <a:avLst/>
            </a:prstGeom>
          </p:spPr>
        </p:pic>
        <p:pic>
          <p:nvPicPr>
            <p:cNvPr id="18" name="Picture 17">
              <a:extLst>
                <a:ext uri="{FF2B5EF4-FFF2-40B4-BE49-F238E27FC236}">
                  <a16:creationId xmlns:a16="http://schemas.microsoft.com/office/drawing/2014/main" id="{C4B1027D-D93A-4046-BB08-B8D86849571A}"/>
                </a:ext>
              </a:extLst>
            </p:cNvPr>
            <p:cNvPicPr>
              <a:picLocks noChangeAspect="1"/>
            </p:cNvPicPr>
            <p:nvPr/>
          </p:nvPicPr>
          <p:blipFill>
            <a:blip r:embed="rId7"/>
            <a:stretch>
              <a:fillRect/>
            </a:stretch>
          </p:blipFill>
          <p:spPr>
            <a:xfrm>
              <a:off x="6626620" y="2200186"/>
              <a:ext cx="1685925" cy="1676400"/>
            </a:xfrm>
            <a:prstGeom prst="rect">
              <a:avLst/>
            </a:prstGeom>
          </p:spPr>
        </p:pic>
        <p:pic>
          <p:nvPicPr>
            <p:cNvPr id="19" name="Picture 18">
              <a:extLst>
                <a:ext uri="{FF2B5EF4-FFF2-40B4-BE49-F238E27FC236}">
                  <a16:creationId xmlns:a16="http://schemas.microsoft.com/office/drawing/2014/main" id="{7C2D07A4-B3BC-4BF9-B0F3-6BA7619200BB}"/>
                </a:ext>
              </a:extLst>
            </p:cNvPr>
            <p:cNvPicPr>
              <a:picLocks noChangeAspect="1"/>
            </p:cNvPicPr>
            <p:nvPr/>
          </p:nvPicPr>
          <p:blipFill>
            <a:blip r:embed="rId8"/>
            <a:stretch>
              <a:fillRect/>
            </a:stretch>
          </p:blipFill>
          <p:spPr>
            <a:xfrm>
              <a:off x="9109152" y="257557"/>
              <a:ext cx="2004028" cy="2189586"/>
            </a:xfrm>
            <a:prstGeom prst="rect">
              <a:avLst/>
            </a:prstGeom>
          </p:spPr>
        </p:pic>
        <p:pic>
          <p:nvPicPr>
            <p:cNvPr id="20" name="Picture 19">
              <a:extLst>
                <a:ext uri="{FF2B5EF4-FFF2-40B4-BE49-F238E27FC236}">
                  <a16:creationId xmlns:a16="http://schemas.microsoft.com/office/drawing/2014/main" id="{0F14AEEC-BA2D-4F1D-B24C-A8E9E629037F}"/>
                </a:ext>
              </a:extLst>
            </p:cNvPr>
            <p:cNvPicPr>
              <a:picLocks noChangeAspect="1"/>
            </p:cNvPicPr>
            <p:nvPr/>
          </p:nvPicPr>
          <p:blipFill>
            <a:blip r:embed="rId9"/>
            <a:stretch>
              <a:fillRect/>
            </a:stretch>
          </p:blipFill>
          <p:spPr>
            <a:xfrm>
              <a:off x="11308069" y="672197"/>
              <a:ext cx="2004028" cy="2124030"/>
            </a:xfrm>
            <a:prstGeom prst="rect">
              <a:avLst/>
            </a:prstGeom>
          </p:spPr>
        </p:pic>
        <p:pic>
          <p:nvPicPr>
            <p:cNvPr id="21" name="Picture 20">
              <a:extLst>
                <a:ext uri="{FF2B5EF4-FFF2-40B4-BE49-F238E27FC236}">
                  <a16:creationId xmlns:a16="http://schemas.microsoft.com/office/drawing/2014/main" id="{BC460EAD-8CF9-42BD-876F-8C064A94B2C0}"/>
                </a:ext>
              </a:extLst>
            </p:cNvPr>
            <p:cNvPicPr>
              <a:picLocks noChangeAspect="1"/>
            </p:cNvPicPr>
            <p:nvPr/>
          </p:nvPicPr>
          <p:blipFill>
            <a:blip r:embed="rId10"/>
            <a:stretch>
              <a:fillRect/>
            </a:stretch>
          </p:blipFill>
          <p:spPr>
            <a:xfrm>
              <a:off x="9728892" y="2486693"/>
              <a:ext cx="1876425" cy="1906100"/>
            </a:xfrm>
            <a:prstGeom prst="rect">
              <a:avLst/>
            </a:prstGeom>
          </p:spPr>
        </p:pic>
        <p:pic>
          <p:nvPicPr>
            <p:cNvPr id="22" name="Picture 21">
              <a:extLst>
                <a:ext uri="{FF2B5EF4-FFF2-40B4-BE49-F238E27FC236}">
                  <a16:creationId xmlns:a16="http://schemas.microsoft.com/office/drawing/2014/main" id="{D4FC3E31-EF8C-4982-BD4B-B344B25AED5E}"/>
                </a:ext>
              </a:extLst>
            </p:cNvPr>
            <p:cNvPicPr>
              <a:picLocks noChangeAspect="1"/>
            </p:cNvPicPr>
            <p:nvPr/>
          </p:nvPicPr>
          <p:blipFill>
            <a:blip r:embed="rId11"/>
            <a:stretch>
              <a:fillRect/>
            </a:stretch>
          </p:blipFill>
          <p:spPr>
            <a:xfrm>
              <a:off x="14095647" y="319589"/>
              <a:ext cx="2296227" cy="2037497"/>
            </a:xfrm>
            <a:prstGeom prst="rect">
              <a:avLst/>
            </a:prstGeom>
          </p:spPr>
        </p:pic>
        <p:pic>
          <p:nvPicPr>
            <p:cNvPr id="23" name="Picture 22">
              <a:extLst>
                <a:ext uri="{FF2B5EF4-FFF2-40B4-BE49-F238E27FC236}">
                  <a16:creationId xmlns:a16="http://schemas.microsoft.com/office/drawing/2014/main" id="{8C8B2168-EB7A-4BAF-9B02-4577B90A4A90}"/>
                </a:ext>
              </a:extLst>
            </p:cNvPr>
            <p:cNvPicPr>
              <a:picLocks noChangeAspect="1"/>
            </p:cNvPicPr>
            <p:nvPr/>
          </p:nvPicPr>
          <p:blipFill>
            <a:blip r:embed="rId12"/>
            <a:stretch>
              <a:fillRect/>
            </a:stretch>
          </p:blipFill>
          <p:spPr>
            <a:xfrm>
              <a:off x="16645952" y="1157880"/>
              <a:ext cx="2266950" cy="2019300"/>
            </a:xfrm>
            <a:prstGeom prst="rect">
              <a:avLst/>
            </a:prstGeom>
          </p:spPr>
        </p:pic>
        <p:pic>
          <p:nvPicPr>
            <p:cNvPr id="24" name="Picture 23">
              <a:extLst>
                <a:ext uri="{FF2B5EF4-FFF2-40B4-BE49-F238E27FC236}">
                  <a16:creationId xmlns:a16="http://schemas.microsoft.com/office/drawing/2014/main" id="{92328665-D509-4297-965E-577CA55D0207}"/>
                </a:ext>
              </a:extLst>
            </p:cNvPr>
            <p:cNvPicPr>
              <a:picLocks noChangeAspect="1"/>
            </p:cNvPicPr>
            <p:nvPr/>
          </p:nvPicPr>
          <p:blipFill>
            <a:blip r:embed="rId13"/>
            <a:stretch>
              <a:fillRect/>
            </a:stretch>
          </p:blipFill>
          <p:spPr>
            <a:xfrm>
              <a:off x="19122728" y="511151"/>
              <a:ext cx="1685925" cy="1676400"/>
            </a:xfrm>
            <a:prstGeom prst="rect">
              <a:avLst/>
            </a:prstGeom>
          </p:spPr>
        </p:pic>
        <p:pic>
          <p:nvPicPr>
            <p:cNvPr id="25" name="Picture 24">
              <a:extLst>
                <a:ext uri="{FF2B5EF4-FFF2-40B4-BE49-F238E27FC236}">
                  <a16:creationId xmlns:a16="http://schemas.microsoft.com/office/drawing/2014/main" id="{51B23618-A846-4F0C-9F09-F87D2DC7DD94}"/>
                </a:ext>
              </a:extLst>
            </p:cNvPr>
            <p:cNvPicPr>
              <a:picLocks noChangeAspect="1"/>
            </p:cNvPicPr>
            <p:nvPr/>
          </p:nvPicPr>
          <p:blipFill>
            <a:blip r:embed="rId14"/>
            <a:stretch>
              <a:fillRect/>
            </a:stretch>
          </p:blipFill>
          <p:spPr>
            <a:xfrm>
              <a:off x="21272557" y="324258"/>
              <a:ext cx="1963615" cy="2489583"/>
            </a:xfrm>
            <a:prstGeom prst="rect">
              <a:avLst/>
            </a:prstGeom>
          </p:spPr>
        </p:pic>
        <p:pic>
          <p:nvPicPr>
            <p:cNvPr id="26" name="Picture 25">
              <a:extLst>
                <a:ext uri="{FF2B5EF4-FFF2-40B4-BE49-F238E27FC236}">
                  <a16:creationId xmlns:a16="http://schemas.microsoft.com/office/drawing/2014/main" id="{06CC6460-FCBA-4D01-9FCC-0CFA8CFBF5F5}"/>
                </a:ext>
              </a:extLst>
            </p:cNvPr>
            <p:cNvPicPr>
              <a:picLocks noChangeAspect="1"/>
            </p:cNvPicPr>
            <p:nvPr/>
          </p:nvPicPr>
          <p:blipFill>
            <a:blip r:embed="rId15"/>
            <a:stretch>
              <a:fillRect/>
            </a:stretch>
          </p:blipFill>
          <p:spPr>
            <a:xfrm>
              <a:off x="19497979" y="2279765"/>
              <a:ext cx="1676400" cy="1685925"/>
            </a:xfrm>
            <a:prstGeom prst="rect">
              <a:avLst/>
            </a:prstGeom>
          </p:spPr>
        </p:pic>
        <p:pic>
          <p:nvPicPr>
            <p:cNvPr id="27" name="Picture 26">
              <a:extLst>
                <a:ext uri="{FF2B5EF4-FFF2-40B4-BE49-F238E27FC236}">
                  <a16:creationId xmlns:a16="http://schemas.microsoft.com/office/drawing/2014/main" id="{E217E8AF-9ABE-433F-BBF8-4CBC939B0302}"/>
                </a:ext>
              </a:extLst>
            </p:cNvPr>
            <p:cNvPicPr>
              <a:picLocks noChangeAspect="1"/>
            </p:cNvPicPr>
            <p:nvPr/>
          </p:nvPicPr>
          <p:blipFill>
            <a:blip r:embed="rId16"/>
            <a:stretch>
              <a:fillRect/>
            </a:stretch>
          </p:blipFill>
          <p:spPr>
            <a:xfrm>
              <a:off x="14600841" y="2105616"/>
              <a:ext cx="2143125" cy="2143125"/>
            </a:xfrm>
            <a:prstGeom prst="rect">
              <a:avLst/>
            </a:prstGeom>
          </p:spPr>
        </p:pic>
      </p:grpSp>
    </p:spTree>
    <p:extLst>
      <p:ext uri="{BB962C8B-B14F-4D97-AF65-F5344CB8AC3E}">
        <p14:creationId xmlns:p14="http://schemas.microsoft.com/office/powerpoint/2010/main" val="3627367390"/>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 name="Screenshot 2021-08-04 at 13.02.54.png" descr="Screenshot 2021-08-04 at 13.02.54.png"/>
          <p:cNvPicPr>
            <a:picLocks noChangeAspect="1"/>
          </p:cNvPicPr>
          <p:nvPr/>
        </p:nvPicPr>
        <p:blipFill>
          <a:blip r:embed="rId2">
            <a:extLst/>
          </a:blip>
          <a:srcRect l="16761" t="22190" r="937"/>
          <a:stretch>
            <a:fillRect/>
          </a:stretch>
        </p:blipFill>
        <p:spPr>
          <a:xfrm>
            <a:off x="12727144" y="4452361"/>
            <a:ext cx="909341" cy="879482"/>
          </a:xfrm>
          <a:prstGeom prst="rect">
            <a:avLst/>
          </a:prstGeom>
          <a:ln w="12700">
            <a:miter lim="400000"/>
          </a:ln>
        </p:spPr>
      </p:pic>
      <p:sp>
        <p:nvSpPr>
          <p:cNvPr id="152" name="Literacy- Reading and writing"/>
          <p:cNvSpPr/>
          <p:nvPr/>
        </p:nvSpPr>
        <p:spPr>
          <a:xfrm>
            <a:off x="139593" y="7069172"/>
            <a:ext cx="10349441" cy="5852930"/>
          </a:xfrm>
          <a:prstGeom prst="roundRect">
            <a:avLst>
              <a:gd name="adj" fmla="val 10174"/>
            </a:avLst>
          </a:prstGeom>
          <a:ln w="25400">
            <a:solidFill>
              <a:schemeClr val="accent1"/>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lstStyle/>
          <a:p>
            <a:pPr>
              <a:defRPr sz="2600" b="0" u="sng">
                <a:solidFill>
                  <a:srgbClr val="0A0203"/>
                </a:solidFill>
                <a:latin typeface="Noteworthy Bold"/>
                <a:ea typeface="Noteworthy Bold"/>
                <a:cs typeface="Noteworthy Bold"/>
                <a:sym typeface="Noteworthy Bold"/>
              </a:defRPr>
            </a:pPr>
            <a:r>
              <a:rPr dirty="0"/>
              <a:t>Literacy- Reading and writing </a:t>
            </a:r>
          </a:p>
          <a:p>
            <a:pPr>
              <a:defRPr sz="2600" b="0" u="sng">
                <a:solidFill>
                  <a:srgbClr val="0A0203"/>
                </a:solidFill>
                <a:latin typeface="Noteworthy Bold"/>
                <a:ea typeface="Noteworthy Bold"/>
                <a:cs typeface="Noteworthy Bold"/>
                <a:sym typeface="Noteworthy Bold"/>
              </a:defRPr>
            </a:pPr>
            <a:endParaRPr dirty="0"/>
          </a:p>
          <a:p>
            <a:pPr>
              <a:defRPr sz="2600" b="0" u="sng">
                <a:solidFill>
                  <a:srgbClr val="0A0203"/>
                </a:solidFill>
                <a:latin typeface="Noteworthy Bold"/>
                <a:ea typeface="Noteworthy Bold"/>
                <a:cs typeface="Noteworthy Bold"/>
                <a:sym typeface="Noteworthy Bold"/>
              </a:defRPr>
            </a:pPr>
            <a:endParaRPr dirty="0"/>
          </a:p>
          <a:p>
            <a:pPr>
              <a:defRPr sz="2600" b="0" u="sng">
                <a:solidFill>
                  <a:srgbClr val="0A0203"/>
                </a:solidFill>
                <a:latin typeface="Noteworthy Bold"/>
                <a:ea typeface="Noteworthy Bold"/>
                <a:cs typeface="Noteworthy Bold"/>
                <a:sym typeface="Noteworthy Bold"/>
              </a:defRPr>
            </a:pPr>
            <a:endParaRPr dirty="0"/>
          </a:p>
          <a:p>
            <a:pPr>
              <a:defRPr sz="2600" b="0" u="sng">
                <a:solidFill>
                  <a:srgbClr val="0A0203"/>
                </a:solidFill>
                <a:latin typeface="Noteworthy Bold"/>
                <a:ea typeface="Noteworthy Bold"/>
                <a:cs typeface="Noteworthy Bold"/>
                <a:sym typeface="Noteworthy Bold"/>
              </a:defRPr>
            </a:pPr>
            <a:endParaRPr dirty="0"/>
          </a:p>
          <a:p>
            <a:pPr>
              <a:defRPr sz="2600" b="0" u="sng">
                <a:solidFill>
                  <a:srgbClr val="0A0203"/>
                </a:solidFill>
                <a:latin typeface="Noteworthy Bold"/>
                <a:ea typeface="Noteworthy Bold"/>
                <a:cs typeface="Noteworthy Bold"/>
                <a:sym typeface="Noteworthy Bold"/>
              </a:defRPr>
            </a:pPr>
            <a:endParaRPr dirty="0"/>
          </a:p>
          <a:p>
            <a:pPr>
              <a:defRPr sz="2600" b="0" u="sng">
                <a:solidFill>
                  <a:srgbClr val="0A0203"/>
                </a:solidFill>
                <a:latin typeface="Noteworthy Bold"/>
                <a:ea typeface="Noteworthy Bold"/>
                <a:cs typeface="Noteworthy Bold"/>
                <a:sym typeface="Noteworthy Bold"/>
              </a:defRPr>
            </a:pPr>
            <a:endParaRPr dirty="0"/>
          </a:p>
          <a:p>
            <a:pPr>
              <a:defRPr sz="2600" b="0" u="sng">
                <a:solidFill>
                  <a:srgbClr val="0A0203"/>
                </a:solidFill>
                <a:latin typeface="Noteworthy Bold"/>
                <a:ea typeface="Noteworthy Bold"/>
                <a:cs typeface="Noteworthy Bold"/>
                <a:sym typeface="Noteworthy Bold"/>
              </a:defRPr>
            </a:pPr>
            <a:endParaRPr dirty="0"/>
          </a:p>
          <a:p>
            <a:pPr>
              <a:defRPr sz="2600" b="0" u="sng">
                <a:solidFill>
                  <a:srgbClr val="0A0203"/>
                </a:solidFill>
                <a:latin typeface="Noteworthy Bold"/>
                <a:ea typeface="Noteworthy Bold"/>
                <a:cs typeface="Noteworthy Bold"/>
                <a:sym typeface="Noteworthy Bold"/>
              </a:defRPr>
            </a:pPr>
            <a:endParaRPr dirty="0"/>
          </a:p>
          <a:p>
            <a:pPr lvl="1" indent="0" algn="l">
              <a:defRPr sz="1400" b="0">
                <a:latin typeface="Noteworthy Light"/>
                <a:ea typeface="Noteworthy Light"/>
                <a:cs typeface="Noteworthy Light"/>
                <a:sym typeface="Noteworthy Light"/>
              </a:defRPr>
            </a:pPr>
            <a:endParaRPr dirty="0"/>
          </a:p>
          <a:p>
            <a:pPr lvl="1" indent="0" algn="l">
              <a:defRPr sz="1400" b="0">
                <a:solidFill>
                  <a:schemeClr val="accent5">
                    <a:hueOff val="-82419"/>
                    <a:satOff val="-9513"/>
                    <a:lumOff val="-16343"/>
                  </a:schemeClr>
                </a:solidFill>
                <a:latin typeface="Noteworthy Bold"/>
                <a:ea typeface="Noteworthy Bold"/>
                <a:cs typeface="Noteworthy Bold"/>
                <a:sym typeface="Noteworthy Bold"/>
              </a:defRPr>
            </a:pPr>
            <a:endParaRPr dirty="0"/>
          </a:p>
        </p:txBody>
      </p:sp>
      <p:sp>
        <p:nvSpPr>
          <p:cNvPr id="153" name="Physical development"/>
          <p:cNvSpPr/>
          <p:nvPr/>
        </p:nvSpPr>
        <p:spPr>
          <a:xfrm>
            <a:off x="12574" y="187456"/>
            <a:ext cx="9217836" cy="6705921"/>
          </a:xfrm>
          <a:prstGeom prst="roundRect">
            <a:avLst>
              <a:gd name="adj" fmla="val 14594"/>
            </a:avLst>
          </a:prstGeom>
          <a:ln w="25400">
            <a:solidFill>
              <a:schemeClr val="accent3"/>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lstStyle/>
          <a:p>
            <a:pPr>
              <a:defRPr sz="2600" b="0" u="sng">
                <a:latin typeface="Noteworthy Bold"/>
                <a:ea typeface="Noteworthy Bold"/>
                <a:cs typeface="Noteworthy Bold"/>
                <a:sym typeface="Noteworthy Bold"/>
              </a:defRPr>
            </a:pPr>
            <a:endParaRPr dirty="0"/>
          </a:p>
          <a:p>
            <a:pPr>
              <a:defRPr sz="2600" b="0" u="sng">
                <a:latin typeface="Noteworthy Bold"/>
                <a:ea typeface="Noteworthy Bold"/>
                <a:cs typeface="Noteworthy Bold"/>
                <a:sym typeface="Noteworthy Bold"/>
              </a:defRPr>
            </a:pPr>
            <a:endParaRPr dirty="0"/>
          </a:p>
          <a:p>
            <a:pPr>
              <a:defRPr sz="2600" b="0" u="sng">
                <a:latin typeface="Noteworthy Bold"/>
                <a:ea typeface="Noteworthy Bold"/>
                <a:cs typeface="Noteworthy Bold"/>
                <a:sym typeface="Noteworthy Bold"/>
              </a:defRPr>
            </a:pPr>
            <a:endParaRPr dirty="0"/>
          </a:p>
          <a:p>
            <a:pPr>
              <a:defRPr sz="2600" b="0" u="sng">
                <a:latin typeface="Noteworthy Bold"/>
                <a:ea typeface="Noteworthy Bold"/>
                <a:cs typeface="Noteworthy Bold"/>
                <a:sym typeface="Noteworthy Bold"/>
              </a:defRPr>
            </a:pPr>
            <a:endParaRPr dirty="0"/>
          </a:p>
          <a:p>
            <a:pPr>
              <a:defRPr sz="2600" b="0" u="sng">
                <a:latin typeface="Noteworthy Bold"/>
                <a:ea typeface="Noteworthy Bold"/>
                <a:cs typeface="Noteworthy Bold"/>
                <a:sym typeface="Noteworthy Bold"/>
              </a:defRPr>
            </a:pPr>
            <a:endParaRPr dirty="0"/>
          </a:p>
          <a:p>
            <a:pPr>
              <a:defRPr sz="2600" b="0" u="sng">
                <a:latin typeface="Noteworthy Bold"/>
                <a:ea typeface="Noteworthy Bold"/>
                <a:cs typeface="Noteworthy Bold"/>
                <a:sym typeface="Noteworthy Bold"/>
              </a:defRPr>
            </a:pPr>
            <a:endParaRPr dirty="0"/>
          </a:p>
          <a:p>
            <a:pPr>
              <a:defRPr sz="2600" b="0" u="sng">
                <a:latin typeface="Noteworthy Bold"/>
                <a:ea typeface="Noteworthy Bold"/>
                <a:cs typeface="Noteworthy Bold"/>
                <a:sym typeface="Noteworthy Bold"/>
              </a:defRPr>
            </a:pPr>
            <a:endParaRPr dirty="0"/>
          </a:p>
          <a:p>
            <a:pPr>
              <a:defRPr sz="2600" b="0" u="sng">
                <a:latin typeface="Noteworthy Bold"/>
                <a:ea typeface="Noteworthy Bold"/>
                <a:cs typeface="Noteworthy Bold"/>
                <a:sym typeface="Noteworthy Bold"/>
              </a:defRPr>
            </a:pPr>
            <a:endParaRPr dirty="0"/>
          </a:p>
          <a:p>
            <a:pPr>
              <a:defRPr sz="2600" b="0" u="sng">
                <a:latin typeface="Noteworthy Bold"/>
                <a:ea typeface="Noteworthy Bold"/>
                <a:cs typeface="Noteworthy Bold"/>
                <a:sym typeface="Noteworthy Bold"/>
              </a:defRPr>
            </a:pPr>
            <a:endParaRPr dirty="0"/>
          </a:p>
          <a:p>
            <a:pPr>
              <a:defRPr sz="2600" b="0" u="sng">
                <a:latin typeface="Noteworthy Bold"/>
                <a:ea typeface="Noteworthy Bold"/>
                <a:cs typeface="Noteworthy Bold"/>
                <a:sym typeface="Noteworthy Bold"/>
              </a:defRPr>
            </a:pPr>
            <a:endParaRPr dirty="0"/>
          </a:p>
          <a:p>
            <a:pPr>
              <a:defRPr sz="2600" b="0" u="sng">
                <a:latin typeface="Noteworthy Bold"/>
                <a:ea typeface="Noteworthy Bold"/>
                <a:cs typeface="Noteworthy Bold"/>
                <a:sym typeface="Noteworthy Bold"/>
              </a:defRPr>
            </a:pPr>
            <a:endParaRPr dirty="0"/>
          </a:p>
          <a:p>
            <a:pPr>
              <a:defRPr sz="2600" b="0" u="sng">
                <a:latin typeface="Noteworthy Bold"/>
                <a:ea typeface="Noteworthy Bold"/>
                <a:cs typeface="Noteworthy Bold"/>
                <a:sym typeface="Noteworthy Bold"/>
              </a:defRPr>
            </a:pPr>
            <a:endParaRPr dirty="0"/>
          </a:p>
        </p:txBody>
      </p:sp>
      <p:sp>
        <p:nvSpPr>
          <p:cNvPr id="154" name="PSED"/>
          <p:cNvSpPr/>
          <p:nvPr/>
        </p:nvSpPr>
        <p:spPr>
          <a:xfrm>
            <a:off x="10596930" y="6022688"/>
            <a:ext cx="4060204" cy="7480750"/>
          </a:xfrm>
          <a:prstGeom prst="roundRect">
            <a:avLst>
              <a:gd name="adj" fmla="val 24104"/>
            </a:avLst>
          </a:prstGeom>
          <a:ln w="25400">
            <a:solidFill>
              <a:schemeClr val="accent4"/>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lstStyle/>
          <a:p>
            <a:pPr>
              <a:defRPr sz="3200" b="0" u="sng">
                <a:solidFill>
                  <a:srgbClr val="0C0404"/>
                </a:solidFill>
                <a:latin typeface="Noteworthy Light"/>
                <a:ea typeface="Noteworthy Light"/>
                <a:cs typeface="Noteworthy Light"/>
                <a:sym typeface="Noteworthy Light"/>
              </a:defRPr>
            </a:pPr>
            <a:endParaRPr dirty="0"/>
          </a:p>
          <a:p>
            <a:pPr>
              <a:defRPr sz="3200" b="0" u="sng">
                <a:solidFill>
                  <a:srgbClr val="0C0404"/>
                </a:solidFill>
                <a:latin typeface="Noteworthy Light"/>
                <a:ea typeface="Noteworthy Light"/>
                <a:cs typeface="Noteworthy Light"/>
                <a:sym typeface="Noteworthy Light"/>
              </a:defRPr>
            </a:pPr>
            <a:endParaRPr dirty="0"/>
          </a:p>
          <a:p>
            <a:pPr>
              <a:defRPr sz="3200" b="0" u="sng">
                <a:solidFill>
                  <a:srgbClr val="0C0404"/>
                </a:solidFill>
                <a:latin typeface="Noteworthy Light"/>
                <a:ea typeface="Noteworthy Light"/>
                <a:cs typeface="Noteworthy Light"/>
                <a:sym typeface="Noteworthy Light"/>
              </a:defRPr>
            </a:pPr>
            <a:endParaRPr dirty="0"/>
          </a:p>
          <a:p>
            <a:pPr>
              <a:defRPr sz="3200" b="0" u="sng">
                <a:solidFill>
                  <a:srgbClr val="0C0404"/>
                </a:solidFill>
                <a:latin typeface="Noteworthy Light"/>
                <a:ea typeface="Noteworthy Light"/>
                <a:cs typeface="Noteworthy Light"/>
                <a:sym typeface="Noteworthy Light"/>
              </a:defRPr>
            </a:pPr>
            <a:endParaRPr dirty="0"/>
          </a:p>
          <a:p>
            <a:pPr>
              <a:defRPr sz="3200" b="0" u="sng">
                <a:solidFill>
                  <a:srgbClr val="0C0404"/>
                </a:solidFill>
                <a:latin typeface="Noteworthy Light"/>
                <a:ea typeface="Noteworthy Light"/>
                <a:cs typeface="Noteworthy Light"/>
                <a:sym typeface="Noteworthy Light"/>
              </a:defRPr>
            </a:pPr>
            <a:endParaRPr dirty="0"/>
          </a:p>
          <a:p>
            <a:pPr>
              <a:defRPr sz="3200" b="0" u="sng">
                <a:solidFill>
                  <a:srgbClr val="0C0404"/>
                </a:solidFill>
                <a:latin typeface="Noteworthy Light"/>
                <a:ea typeface="Noteworthy Light"/>
                <a:cs typeface="Noteworthy Light"/>
                <a:sym typeface="Noteworthy Light"/>
              </a:defRPr>
            </a:pPr>
            <a:endParaRPr dirty="0"/>
          </a:p>
          <a:p>
            <a:pPr>
              <a:defRPr sz="3200" b="0" u="sng">
                <a:solidFill>
                  <a:srgbClr val="0C0404"/>
                </a:solidFill>
                <a:latin typeface="Noteworthy Light"/>
                <a:ea typeface="Noteworthy Light"/>
                <a:cs typeface="Noteworthy Light"/>
                <a:sym typeface="Noteworthy Light"/>
              </a:defRPr>
            </a:pPr>
            <a:endParaRPr dirty="0"/>
          </a:p>
          <a:p>
            <a:pPr>
              <a:defRPr sz="3200" b="0" u="sng">
                <a:solidFill>
                  <a:srgbClr val="0C0404"/>
                </a:solidFill>
                <a:latin typeface="Noteworthy Light"/>
                <a:ea typeface="Noteworthy Light"/>
                <a:cs typeface="Noteworthy Light"/>
                <a:sym typeface="Noteworthy Light"/>
              </a:defRPr>
            </a:pPr>
            <a:endParaRPr dirty="0"/>
          </a:p>
        </p:txBody>
      </p:sp>
      <p:sp>
        <p:nvSpPr>
          <p:cNvPr id="155" name="Mathematics…"/>
          <p:cNvSpPr/>
          <p:nvPr/>
        </p:nvSpPr>
        <p:spPr>
          <a:xfrm>
            <a:off x="9458437" y="369105"/>
            <a:ext cx="9546858" cy="5588133"/>
          </a:xfrm>
          <a:prstGeom prst="roundRect">
            <a:avLst>
              <a:gd name="adj" fmla="val 17514"/>
            </a:avLst>
          </a:prstGeom>
          <a:ln w="25400">
            <a:solidFill>
              <a:schemeClr val="accent5"/>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lstStyle/>
          <a:p>
            <a:pPr>
              <a:defRPr sz="2600" b="0" u="sng">
                <a:latin typeface="Noteworthy Bold"/>
                <a:ea typeface="Noteworthy Bold"/>
                <a:cs typeface="Noteworthy Bold"/>
                <a:sym typeface="Noteworthy Bold"/>
              </a:defRPr>
            </a:pPr>
            <a:r>
              <a:rPr sz="3600" dirty="0"/>
              <a:t>Mathematics </a:t>
            </a:r>
          </a:p>
          <a:p>
            <a:pPr>
              <a:defRPr sz="1400" b="0">
                <a:latin typeface="Noteworthy Bold"/>
                <a:ea typeface="Noteworthy Bold"/>
                <a:cs typeface="Noteworthy Bold"/>
                <a:sym typeface="Noteworthy Bold"/>
              </a:defRPr>
            </a:pPr>
            <a:r>
              <a:rPr sz="2000" dirty="0"/>
              <a:t>We follow the white rose scheme for </a:t>
            </a:r>
            <a:r>
              <a:rPr sz="2000" dirty="0" err="1"/>
              <a:t>maths</a:t>
            </a:r>
            <a:r>
              <a:rPr sz="2000" dirty="0"/>
              <a:t>, incorporating </a:t>
            </a:r>
            <a:r>
              <a:rPr lang="en-GB" sz="2000" dirty="0"/>
              <a:t>N</a:t>
            </a:r>
            <a:r>
              <a:rPr sz="2000" dirty="0" err="1"/>
              <a:t>umicon</a:t>
            </a:r>
            <a:r>
              <a:rPr sz="2000" dirty="0"/>
              <a:t> and number blocks to support our </a:t>
            </a:r>
            <a:r>
              <a:rPr lang="en-GB" sz="2000" dirty="0"/>
              <a:t>math's</a:t>
            </a:r>
            <a:r>
              <a:rPr sz="2000" dirty="0"/>
              <a:t> learning. </a:t>
            </a:r>
          </a:p>
          <a:p>
            <a:pPr>
              <a:defRPr sz="1400" b="0">
                <a:latin typeface="Noteworthy Light"/>
                <a:ea typeface="Noteworthy Light"/>
                <a:cs typeface="Noteworthy Light"/>
                <a:sym typeface="Noteworthy Light"/>
              </a:defRPr>
            </a:pPr>
            <a:endParaRPr dirty="0"/>
          </a:p>
          <a:p>
            <a:pPr>
              <a:defRPr sz="1400" b="0">
                <a:latin typeface="Noteworthy Light"/>
                <a:ea typeface="Noteworthy Light"/>
                <a:cs typeface="Noteworthy Light"/>
                <a:sym typeface="Noteworthy Light"/>
              </a:defRPr>
            </a:pPr>
            <a:endParaRPr dirty="0"/>
          </a:p>
          <a:p>
            <a:pPr>
              <a:defRPr sz="1400" b="0">
                <a:latin typeface="Noteworthy Light"/>
                <a:ea typeface="Noteworthy Light"/>
                <a:cs typeface="Noteworthy Light"/>
                <a:sym typeface="Noteworthy Light"/>
              </a:defRPr>
            </a:pPr>
            <a:endParaRPr dirty="0"/>
          </a:p>
          <a:p>
            <a:pPr>
              <a:defRPr sz="1400" b="0">
                <a:latin typeface="Noteworthy Light"/>
                <a:ea typeface="Noteworthy Light"/>
                <a:cs typeface="Noteworthy Light"/>
                <a:sym typeface="Noteworthy Light"/>
              </a:defRPr>
            </a:pPr>
            <a:endParaRPr dirty="0"/>
          </a:p>
          <a:p>
            <a:pPr>
              <a:defRPr sz="1400" b="0">
                <a:latin typeface="Noteworthy Light"/>
                <a:ea typeface="Noteworthy Light"/>
                <a:cs typeface="Noteworthy Light"/>
                <a:sym typeface="Noteworthy Light"/>
              </a:defRPr>
            </a:pPr>
            <a:endParaRPr dirty="0"/>
          </a:p>
          <a:p>
            <a:pPr>
              <a:defRPr sz="1400" b="0">
                <a:latin typeface="Noteworthy Light"/>
                <a:ea typeface="Noteworthy Light"/>
                <a:cs typeface="Noteworthy Light"/>
                <a:sym typeface="Noteworthy Light"/>
              </a:defRPr>
            </a:pPr>
            <a:endParaRPr dirty="0"/>
          </a:p>
          <a:p>
            <a:pPr>
              <a:defRPr sz="1400" b="0">
                <a:latin typeface="Noteworthy Light"/>
                <a:ea typeface="Noteworthy Light"/>
                <a:cs typeface="Noteworthy Light"/>
                <a:sym typeface="Noteworthy Light"/>
              </a:defRPr>
            </a:pPr>
            <a:endParaRPr dirty="0"/>
          </a:p>
          <a:p>
            <a:pPr>
              <a:defRPr sz="1400" b="0">
                <a:latin typeface="Noteworthy Light"/>
                <a:ea typeface="Noteworthy Light"/>
                <a:cs typeface="Noteworthy Light"/>
                <a:sym typeface="Noteworthy Light"/>
              </a:defRPr>
            </a:pPr>
            <a:endParaRPr dirty="0"/>
          </a:p>
          <a:p>
            <a:pPr>
              <a:defRPr sz="1400" b="0">
                <a:latin typeface="Noteworthy Light"/>
                <a:ea typeface="Noteworthy Light"/>
                <a:cs typeface="Noteworthy Light"/>
                <a:sym typeface="Noteworthy Light"/>
              </a:defRPr>
            </a:pPr>
            <a:endParaRPr dirty="0"/>
          </a:p>
          <a:p>
            <a:pPr>
              <a:defRPr sz="1400" b="0">
                <a:latin typeface="Noteworthy Light"/>
                <a:ea typeface="Noteworthy Light"/>
                <a:cs typeface="Noteworthy Light"/>
                <a:sym typeface="Noteworthy Light"/>
              </a:defRPr>
            </a:pPr>
            <a:endParaRPr dirty="0"/>
          </a:p>
          <a:p>
            <a:pPr>
              <a:defRPr sz="1400" b="0">
                <a:latin typeface="Noteworthy Light"/>
                <a:ea typeface="Noteworthy Light"/>
                <a:cs typeface="Noteworthy Light"/>
                <a:sym typeface="Noteworthy Light"/>
              </a:defRPr>
            </a:pPr>
            <a:endParaRPr dirty="0"/>
          </a:p>
          <a:p>
            <a:pPr>
              <a:defRPr sz="1400" b="0">
                <a:latin typeface="Noteworthy Light"/>
                <a:ea typeface="Noteworthy Light"/>
                <a:cs typeface="Noteworthy Light"/>
                <a:sym typeface="Noteworthy Light"/>
              </a:defRPr>
            </a:pPr>
            <a:endParaRPr dirty="0"/>
          </a:p>
          <a:p>
            <a:pPr>
              <a:defRPr sz="1400" b="0">
                <a:latin typeface="Noteworthy Light"/>
                <a:ea typeface="Noteworthy Light"/>
                <a:cs typeface="Noteworthy Light"/>
                <a:sym typeface="Noteworthy Light"/>
              </a:defRPr>
            </a:pPr>
            <a:endParaRPr dirty="0"/>
          </a:p>
          <a:p>
            <a:pPr>
              <a:defRPr sz="1400" b="0">
                <a:latin typeface="Noteworthy Light"/>
                <a:ea typeface="Noteworthy Light"/>
                <a:cs typeface="Noteworthy Light"/>
                <a:sym typeface="Noteworthy Light"/>
              </a:defRPr>
            </a:pPr>
            <a:endParaRPr dirty="0"/>
          </a:p>
          <a:p>
            <a:pPr>
              <a:defRPr sz="1400" b="0">
                <a:latin typeface="Noteworthy Light"/>
                <a:ea typeface="Noteworthy Light"/>
                <a:cs typeface="Noteworthy Light"/>
                <a:sym typeface="Noteworthy Light"/>
              </a:defRPr>
            </a:pPr>
            <a:endParaRPr dirty="0"/>
          </a:p>
          <a:p>
            <a:pPr>
              <a:defRPr sz="1400" b="0">
                <a:latin typeface="Noteworthy Light"/>
                <a:ea typeface="Noteworthy Light"/>
                <a:cs typeface="Noteworthy Light"/>
                <a:sym typeface="Noteworthy Light"/>
              </a:defRPr>
            </a:pPr>
            <a:endParaRPr dirty="0"/>
          </a:p>
        </p:txBody>
      </p:sp>
      <p:sp>
        <p:nvSpPr>
          <p:cNvPr id="156" name="Knowledge and understanding of the world"/>
          <p:cNvSpPr/>
          <p:nvPr/>
        </p:nvSpPr>
        <p:spPr>
          <a:xfrm>
            <a:off x="19215100" y="187456"/>
            <a:ext cx="4867134" cy="9222086"/>
          </a:xfrm>
          <a:prstGeom prst="roundRect">
            <a:avLst>
              <a:gd name="adj" fmla="val 15000"/>
            </a:avLst>
          </a:prstGeom>
          <a:ln w="25400">
            <a:solidFill>
              <a:schemeClr val="accent6">
                <a:hueOff val="-146070"/>
                <a:satOff val="-10048"/>
                <a:lumOff val="-30626"/>
              </a:schemeClr>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lstStyle/>
          <a:p>
            <a:pPr>
              <a:defRPr sz="2600" b="0" u="sng">
                <a:latin typeface="Noteworthy Bold"/>
                <a:ea typeface="Noteworthy Bold"/>
                <a:cs typeface="Noteworthy Bold"/>
                <a:sym typeface="Noteworthy Bold"/>
              </a:defRPr>
            </a:pPr>
            <a:r>
              <a:rPr dirty="0"/>
              <a:t>Knowledge and understanding of the world</a:t>
            </a:r>
            <a:endParaRPr lang="en-GB" dirty="0"/>
          </a:p>
          <a:p>
            <a:pPr>
              <a:defRPr sz="2600" b="0" u="sng">
                <a:latin typeface="Noteworthy Bold"/>
                <a:ea typeface="Noteworthy Bold"/>
                <a:cs typeface="Noteworthy Bold"/>
                <a:sym typeface="Noteworthy Bold"/>
              </a:defRPr>
            </a:pPr>
            <a:endParaRPr lang="en-GB" dirty="0"/>
          </a:p>
          <a:p>
            <a:pPr>
              <a:defRPr sz="2600" b="0" u="sng">
                <a:latin typeface="Noteworthy Bold"/>
                <a:ea typeface="Noteworthy Bold"/>
                <a:cs typeface="Noteworthy Bold"/>
                <a:sym typeface="Noteworthy Bold"/>
              </a:defRPr>
            </a:pPr>
            <a:endParaRPr dirty="0"/>
          </a:p>
          <a:p>
            <a:pPr>
              <a:defRPr sz="3200" b="0" u="sng">
                <a:latin typeface="Noteworthy Light"/>
                <a:ea typeface="Noteworthy Light"/>
                <a:cs typeface="Noteworthy Light"/>
                <a:sym typeface="Noteworthy Light"/>
              </a:defRPr>
            </a:pPr>
            <a:endParaRPr dirty="0"/>
          </a:p>
          <a:p>
            <a:pPr>
              <a:defRPr sz="3200" b="0" u="sng">
                <a:latin typeface="Noteworthy Light"/>
                <a:ea typeface="Noteworthy Light"/>
                <a:cs typeface="Noteworthy Light"/>
                <a:sym typeface="Noteworthy Light"/>
              </a:defRPr>
            </a:pPr>
            <a:endParaRPr dirty="0"/>
          </a:p>
          <a:p>
            <a:pPr>
              <a:defRPr sz="3200" b="0" u="sng">
                <a:latin typeface="Noteworthy Light"/>
                <a:ea typeface="Noteworthy Light"/>
                <a:cs typeface="Noteworthy Light"/>
                <a:sym typeface="Noteworthy Light"/>
              </a:defRPr>
            </a:pPr>
            <a:endParaRPr dirty="0"/>
          </a:p>
          <a:p>
            <a:pPr>
              <a:defRPr sz="3200" b="0" u="sng">
                <a:latin typeface="Noteworthy Light"/>
                <a:ea typeface="Noteworthy Light"/>
                <a:cs typeface="Noteworthy Light"/>
                <a:sym typeface="Noteworthy Light"/>
              </a:defRPr>
            </a:pPr>
            <a:endParaRPr lang="en-GB" dirty="0"/>
          </a:p>
          <a:p>
            <a:pPr>
              <a:defRPr sz="3200" b="0" u="sng">
                <a:latin typeface="Noteworthy Light"/>
                <a:ea typeface="Noteworthy Light"/>
                <a:cs typeface="Noteworthy Light"/>
                <a:sym typeface="Noteworthy Light"/>
              </a:defRPr>
            </a:pPr>
            <a:endParaRPr dirty="0"/>
          </a:p>
          <a:p>
            <a:pPr>
              <a:defRPr sz="3200" b="0" u="sng">
                <a:latin typeface="Noteworthy Light"/>
                <a:ea typeface="Noteworthy Light"/>
                <a:cs typeface="Noteworthy Light"/>
                <a:sym typeface="Noteworthy Light"/>
              </a:defRPr>
            </a:pPr>
            <a:endParaRPr dirty="0"/>
          </a:p>
          <a:p>
            <a:pPr>
              <a:defRPr sz="3200" b="0" u="sng">
                <a:latin typeface="Noteworthy Light"/>
                <a:ea typeface="Noteworthy Light"/>
                <a:cs typeface="Noteworthy Light"/>
                <a:sym typeface="Noteworthy Light"/>
              </a:defRPr>
            </a:pPr>
            <a:endParaRPr lang="en-GB" dirty="0"/>
          </a:p>
          <a:p>
            <a:pPr>
              <a:defRPr sz="3200" b="0" u="sng">
                <a:latin typeface="Noteworthy Light"/>
                <a:ea typeface="Noteworthy Light"/>
                <a:cs typeface="Noteworthy Light"/>
                <a:sym typeface="Noteworthy Light"/>
              </a:defRPr>
            </a:pPr>
            <a:endParaRPr dirty="0"/>
          </a:p>
          <a:p>
            <a:pPr>
              <a:defRPr sz="3200" b="0" u="sng">
                <a:latin typeface="Noteworthy Light"/>
                <a:ea typeface="Noteworthy Light"/>
                <a:cs typeface="Noteworthy Light"/>
                <a:sym typeface="Noteworthy Light"/>
              </a:defRPr>
            </a:pPr>
            <a:endParaRPr dirty="0"/>
          </a:p>
          <a:p>
            <a:pPr>
              <a:defRPr sz="3200" b="0" u="sng">
                <a:latin typeface="Noteworthy Light"/>
                <a:ea typeface="Noteworthy Light"/>
                <a:cs typeface="Noteworthy Light"/>
                <a:sym typeface="Noteworthy Light"/>
              </a:defRPr>
            </a:pPr>
            <a:endParaRPr dirty="0"/>
          </a:p>
          <a:p>
            <a:pPr>
              <a:defRPr sz="3200" b="0" u="sng">
                <a:latin typeface="Noteworthy Light"/>
                <a:ea typeface="Noteworthy Light"/>
                <a:cs typeface="Noteworthy Light"/>
                <a:sym typeface="Noteworthy Light"/>
              </a:defRPr>
            </a:pPr>
            <a:endParaRPr dirty="0"/>
          </a:p>
          <a:p>
            <a:pPr>
              <a:defRPr sz="3200" b="0" u="sng">
                <a:latin typeface="Noteworthy Light"/>
                <a:ea typeface="Noteworthy Light"/>
                <a:cs typeface="Noteworthy Light"/>
                <a:sym typeface="Noteworthy Light"/>
              </a:defRPr>
            </a:pPr>
            <a:endParaRPr dirty="0"/>
          </a:p>
          <a:p>
            <a:pPr>
              <a:defRPr sz="3200" b="0" u="sng">
                <a:latin typeface="Noteworthy Light"/>
                <a:ea typeface="Noteworthy Light"/>
                <a:cs typeface="Noteworthy Light"/>
                <a:sym typeface="Noteworthy Light"/>
              </a:defRPr>
            </a:pPr>
            <a:endParaRPr dirty="0"/>
          </a:p>
          <a:p>
            <a:pPr>
              <a:defRPr sz="3200" b="0" u="sng">
                <a:latin typeface="Noteworthy Light"/>
                <a:ea typeface="Noteworthy Light"/>
                <a:cs typeface="Noteworthy Light"/>
                <a:sym typeface="Noteworthy Light"/>
              </a:defRPr>
            </a:pPr>
            <a:endParaRPr dirty="0"/>
          </a:p>
        </p:txBody>
      </p:sp>
      <p:sp>
        <p:nvSpPr>
          <p:cNvPr id="157" name="Expressive arts and          design"/>
          <p:cNvSpPr/>
          <p:nvPr/>
        </p:nvSpPr>
        <p:spPr>
          <a:xfrm>
            <a:off x="14765030" y="6028393"/>
            <a:ext cx="4274390" cy="7469340"/>
          </a:xfrm>
          <a:prstGeom prst="roundRect">
            <a:avLst>
              <a:gd name="adj" fmla="val 17080"/>
            </a:avLst>
          </a:prstGeom>
          <a:ln w="25400">
            <a:solidFill>
              <a:schemeClr val="accent6">
                <a:satOff val="18029"/>
                <a:lumOff val="12067"/>
              </a:schemeClr>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lstStyle/>
          <a:p>
            <a:pPr>
              <a:defRPr sz="3200" b="0" u="sng">
                <a:latin typeface="Noteworthy Light"/>
                <a:ea typeface="Noteworthy Light"/>
                <a:cs typeface="Noteworthy Light"/>
                <a:sym typeface="Noteworthy Light"/>
              </a:defRPr>
            </a:pPr>
            <a:endParaRPr dirty="0"/>
          </a:p>
          <a:p>
            <a:pPr>
              <a:defRPr sz="3200" b="0" u="sng">
                <a:latin typeface="Noteworthy Light"/>
                <a:ea typeface="Noteworthy Light"/>
                <a:cs typeface="Noteworthy Light"/>
                <a:sym typeface="Noteworthy Light"/>
              </a:defRPr>
            </a:pPr>
            <a:endParaRPr dirty="0"/>
          </a:p>
          <a:p>
            <a:pPr>
              <a:defRPr sz="3200" b="0" u="sng">
                <a:latin typeface="Noteworthy Light"/>
                <a:ea typeface="Noteworthy Light"/>
                <a:cs typeface="Noteworthy Light"/>
                <a:sym typeface="Noteworthy Light"/>
              </a:defRPr>
            </a:pPr>
            <a:endParaRPr dirty="0"/>
          </a:p>
          <a:p>
            <a:pPr>
              <a:defRPr sz="3200" b="0" u="sng">
                <a:latin typeface="Noteworthy Light"/>
                <a:ea typeface="Noteworthy Light"/>
                <a:cs typeface="Noteworthy Light"/>
                <a:sym typeface="Noteworthy Light"/>
              </a:defRPr>
            </a:pPr>
            <a:endParaRPr dirty="0"/>
          </a:p>
          <a:p>
            <a:pPr>
              <a:defRPr sz="3200" b="0" u="sng">
                <a:latin typeface="Noteworthy Light"/>
                <a:ea typeface="Noteworthy Light"/>
                <a:cs typeface="Noteworthy Light"/>
                <a:sym typeface="Noteworthy Light"/>
              </a:defRPr>
            </a:pPr>
            <a:endParaRPr dirty="0"/>
          </a:p>
          <a:p>
            <a:pPr>
              <a:defRPr sz="3200" b="0" u="sng">
                <a:latin typeface="Noteworthy Light"/>
                <a:ea typeface="Noteworthy Light"/>
                <a:cs typeface="Noteworthy Light"/>
                <a:sym typeface="Noteworthy Light"/>
              </a:defRPr>
            </a:pPr>
            <a:endParaRPr dirty="0"/>
          </a:p>
          <a:p>
            <a:pPr>
              <a:defRPr sz="3200" b="0" u="sng">
                <a:latin typeface="Noteworthy Light"/>
                <a:ea typeface="Noteworthy Light"/>
                <a:cs typeface="Noteworthy Light"/>
                <a:sym typeface="Noteworthy Light"/>
              </a:defRPr>
            </a:pPr>
            <a:endParaRPr dirty="0"/>
          </a:p>
          <a:p>
            <a:pPr>
              <a:defRPr sz="3200" b="0" u="sng">
                <a:latin typeface="Noteworthy Light"/>
                <a:ea typeface="Noteworthy Light"/>
                <a:cs typeface="Noteworthy Light"/>
                <a:sym typeface="Noteworthy Light"/>
              </a:defRPr>
            </a:pPr>
            <a:endParaRPr dirty="0"/>
          </a:p>
        </p:txBody>
      </p:sp>
      <p:pic>
        <p:nvPicPr>
          <p:cNvPr id="158" name="Image" descr="Image"/>
          <p:cNvPicPr>
            <a:picLocks noChangeAspect="1"/>
          </p:cNvPicPr>
          <p:nvPr/>
        </p:nvPicPr>
        <p:blipFill>
          <a:blip r:embed="rId3">
            <a:alphaModFix amt="67132"/>
            <a:extLst/>
          </a:blip>
          <a:stretch>
            <a:fillRect/>
          </a:stretch>
        </p:blipFill>
        <p:spPr>
          <a:xfrm>
            <a:off x="7564777" y="2261655"/>
            <a:ext cx="1086117" cy="571192"/>
          </a:xfrm>
          <a:prstGeom prst="rect">
            <a:avLst/>
          </a:prstGeom>
          <a:ln w="12700">
            <a:miter lim="400000"/>
          </a:ln>
        </p:spPr>
      </p:pic>
      <p:pic>
        <p:nvPicPr>
          <p:cNvPr id="159" name="Image" descr="Image"/>
          <p:cNvPicPr>
            <a:picLocks noChangeAspect="1"/>
          </p:cNvPicPr>
          <p:nvPr/>
        </p:nvPicPr>
        <p:blipFill>
          <a:blip r:embed="rId4">
            <a:alphaModFix amt="61725"/>
            <a:extLst/>
          </a:blip>
          <a:srcRect r="14156"/>
          <a:stretch>
            <a:fillRect/>
          </a:stretch>
        </p:blipFill>
        <p:spPr>
          <a:xfrm>
            <a:off x="3224714" y="2684640"/>
            <a:ext cx="1085998" cy="933754"/>
          </a:xfrm>
          <a:prstGeom prst="rect">
            <a:avLst/>
          </a:prstGeom>
          <a:ln w="12700">
            <a:miter lim="400000"/>
          </a:ln>
        </p:spPr>
      </p:pic>
      <p:pic>
        <p:nvPicPr>
          <p:cNvPr id="160" name="Image" descr="Image"/>
          <p:cNvPicPr>
            <a:picLocks noChangeAspect="1"/>
          </p:cNvPicPr>
          <p:nvPr/>
        </p:nvPicPr>
        <p:blipFill>
          <a:blip r:embed="rId5">
            <a:alphaModFix amt="56989"/>
            <a:extLst/>
          </a:blip>
          <a:stretch>
            <a:fillRect/>
          </a:stretch>
        </p:blipFill>
        <p:spPr>
          <a:xfrm>
            <a:off x="6104937" y="5798122"/>
            <a:ext cx="1239524" cy="992607"/>
          </a:xfrm>
          <a:prstGeom prst="rect">
            <a:avLst/>
          </a:prstGeom>
          <a:ln w="12700">
            <a:miter lim="400000"/>
          </a:ln>
        </p:spPr>
      </p:pic>
      <p:pic>
        <p:nvPicPr>
          <p:cNvPr id="161" name="Image" descr="Image"/>
          <p:cNvPicPr>
            <a:picLocks noChangeAspect="1"/>
          </p:cNvPicPr>
          <p:nvPr/>
        </p:nvPicPr>
        <p:blipFill>
          <a:blip r:embed="rId6">
            <a:alphaModFix amt="77132"/>
            <a:extLst/>
          </a:blip>
          <a:srcRect r="22289"/>
          <a:stretch>
            <a:fillRect/>
          </a:stretch>
        </p:blipFill>
        <p:spPr>
          <a:xfrm>
            <a:off x="7495232" y="5321954"/>
            <a:ext cx="1476684" cy="1064128"/>
          </a:xfrm>
          <a:prstGeom prst="rect">
            <a:avLst/>
          </a:prstGeom>
          <a:ln w="12700">
            <a:miter lim="400000"/>
          </a:ln>
        </p:spPr>
      </p:pic>
      <p:pic>
        <p:nvPicPr>
          <p:cNvPr id="162" name="Screenshot 2021-08-01 at 16.32.00.png" descr="Screenshot 2021-08-01 at 16.32.00.png"/>
          <p:cNvPicPr>
            <a:picLocks noChangeAspect="1"/>
          </p:cNvPicPr>
          <p:nvPr/>
        </p:nvPicPr>
        <p:blipFill>
          <a:blip r:embed="rId7">
            <a:alphaModFix amt="88439"/>
            <a:extLst/>
          </a:blip>
          <a:srcRect l="738" r="23263"/>
          <a:stretch>
            <a:fillRect/>
          </a:stretch>
        </p:blipFill>
        <p:spPr>
          <a:xfrm>
            <a:off x="4857165" y="9997444"/>
            <a:ext cx="5484020" cy="599436"/>
          </a:xfrm>
          <a:custGeom>
            <a:avLst/>
            <a:gdLst/>
            <a:ahLst/>
            <a:cxnLst>
              <a:cxn ang="0">
                <a:pos x="wd2" y="hd2"/>
              </a:cxn>
              <a:cxn ang="5400000">
                <a:pos x="wd2" y="hd2"/>
              </a:cxn>
              <a:cxn ang="10800000">
                <a:pos x="wd2" y="hd2"/>
              </a:cxn>
              <a:cxn ang="16200000">
                <a:pos x="wd2" y="hd2"/>
              </a:cxn>
            </a:cxnLst>
            <a:rect l="0" t="0" r="r" b="b"/>
            <a:pathLst>
              <a:path w="21600" h="21600" extrusionOk="0">
                <a:moveTo>
                  <a:pt x="342" y="0"/>
                </a:moveTo>
                <a:cubicBezTo>
                  <a:pt x="259" y="1211"/>
                  <a:pt x="187" y="2504"/>
                  <a:pt x="133" y="3874"/>
                </a:cubicBezTo>
                <a:cubicBezTo>
                  <a:pt x="45" y="6094"/>
                  <a:pt x="0" y="8445"/>
                  <a:pt x="0" y="10807"/>
                </a:cubicBezTo>
                <a:cubicBezTo>
                  <a:pt x="0" y="13169"/>
                  <a:pt x="45" y="15506"/>
                  <a:pt x="133" y="17726"/>
                </a:cubicBezTo>
                <a:cubicBezTo>
                  <a:pt x="187" y="19096"/>
                  <a:pt x="259" y="20389"/>
                  <a:pt x="342" y="21600"/>
                </a:cubicBezTo>
                <a:lnTo>
                  <a:pt x="21258" y="21600"/>
                </a:lnTo>
                <a:cubicBezTo>
                  <a:pt x="21341" y="20389"/>
                  <a:pt x="21411" y="19096"/>
                  <a:pt x="21466" y="17726"/>
                </a:cubicBezTo>
                <a:cubicBezTo>
                  <a:pt x="21554" y="15506"/>
                  <a:pt x="21600" y="13169"/>
                  <a:pt x="21600" y="10807"/>
                </a:cubicBezTo>
                <a:cubicBezTo>
                  <a:pt x="21600" y="8445"/>
                  <a:pt x="21554" y="6094"/>
                  <a:pt x="21466" y="3874"/>
                </a:cubicBezTo>
                <a:cubicBezTo>
                  <a:pt x="21411" y="2504"/>
                  <a:pt x="21341" y="1211"/>
                  <a:pt x="21258" y="0"/>
                </a:cubicBezTo>
                <a:lnTo>
                  <a:pt x="342" y="0"/>
                </a:lnTo>
                <a:close/>
              </a:path>
            </a:pathLst>
          </a:custGeom>
          <a:ln w="25400">
            <a:solidFill>
              <a:schemeClr val="accent1"/>
            </a:solidFill>
            <a:miter lim="400000"/>
          </a:ln>
        </p:spPr>
      </p:pic>
      <p:pic>
        <p:nvPicPr>
          <p:cNvPr id="163" name="Image" descr="Image"/>
          <p:cNvPicPr>
            <a:picLocks noChangeAspect="1"/>
          </p:cNvPicPr>
          <p:nvPr/>
        </p:nvPicPr>
        <p:blipFill>
          <a:blip r:embed="rId8">
            <a:alphaModFix amt="74459"/>
            <a:extLst/>
          </a:blip>
          <a:srcRect t="14989"/>
          <a:stretch>
            <a:fillRect/>
          </a:stretch>
        </p:blipFill>
        <p:spPr>
          <a:xfrm>
            <a:off x="3010781" y="1172727"/>
            <a:ext cx="992994" cy="828128"/>
          </a:xfrm>
          <a:prstGeom prst="rect">
            <a:avLst/>
          </a:prstGeom>
          <a:ln w="12700">
            <a:miter lim="400000"/>
          </a:ln>
        </p:spPr>
      </p:pic>
      <p:pic>
        <p:nvPicPr>
          <p:cNvPr id="164" name="Image" descr="Image"/>
          <p:cNvPicPr>
            <a:picLocks noChangeAspect="1"/>
          </p:cNvPicPr>
          <p:nvPr/>
        </p:nvPicPr>
        <p:blipFill>
          <a:blip r:embed="rId9">
            <a:alphaModFix amt="54296"/>
            <a:extLst/>
          </a:blip>
          <a:stretch>
            <a:fillRect/>
          </a:stretch>
        </p:blipFill>
        <p:spPr>
          <a:xfrm>
            <a:off x="2318535" y="11700761"/>
            <a:ext cx="2094669" cy="1088569"/>
          </a:xfrm>
          <a:prstGeom prst="rect">
            <a:avLst/>
          </a:prstGeom>
          <a:ln w="12700">
            <a:miter lim="400000"/>
          </a:ln>
        </p:spPr>
      </p:pic>
      <p:pic>
        <p:nvPicPr>
          <p:cNvPr id="165" name="Image" descr="Image"/>
          <p:cNvPicPr>
            <a:picLocks noChangeAspect="1"/>
          </p:cNvPicPr>
          <p:nvPr/>
        </p:nvPicPr>
        <p:blipFill>
          <a:blip r:embed="rId10">
            <a:alphaModFix amt="63645"/>
            <a:extLst/>
          </a:blip>
          <a:stretch>
            <a:fillRect/>
          </a:stretch>
        </p:blipFill>
        <p:spPr>
          <a:xfrm>
            <a:off x="8372488" y="8168425"/>
            <a:ext cx="1239524" cy="694134"/>
          </a:xfrm>
          <a:prstGeom prst="rect">
            <a:avLst/>
          </a:prstGeom>
          <a:ln w="12700">
            <a:miter lim="400000"/>
          </a:ln>
        </p:spPr>
      </p:pic>
      <p:sp>
        <p:nvSpPr>
          <p:cNvPr id="166" name="Tricky words: These are words that you cannot sound out, they have a tricky part- for example: said. The tricky part is the ‘ai’ making the ‘e’ sound."/>
          <p:cNvSpPr txBox="1"/>
          <p:nvPr/>
        </p:nvSpPr>
        <p:spPr>
          <a:xfrm>
            <a:off x="4957809" y="10702902"/>
            <a:ext cx="3276123" cy="1311974"/>
          </a:xfrm>
          <a:prstGeom prst="rect">
            <a:avLst/>
          </a:prstGeom>
          <a:ln w="6350">
            <a:solidFill>
              <a:schemeClr val="accent1"/>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just">
              <a:defRPr sz="1300" b="0">
                <a:latin typeface="Noteworthy Bold"/>
                <a:ea typeface="Noteworthy Bold"/>
                <a:cs typeface="Noteworthy Bold"/>
                <a:sym typeface="Noteworthy Bold"/>
              </a:defRPr>
            </a:pPr>
            <a:r>
              <a:rPr sz="2000"/>
              <a:t>Tricky words:</a:t>
            </a:r>
            <a:r>
              <a:t> </a:t>
            </a:r>
            <a:r>
              <a:rPr>
                <a:latin typeface="Noteworthy Light"/>
                <a:ea typeface="Noteworthy Light"/>
                <a:cs typeface="Noteworthy Light"/>
                <a:sym typeface="Noteworthy Light"/>
              </a:rPr>
              <a:t>These are words that you cannot sound out, they have a tricky part- for example: </a:t>
            </a:r>
            <a:r>
              <a:t>said</a:t>
            </a:r>
            <a:r>
              <a:rPr>
                <a:latin typeface="Noteworthy Light"/>
                <a:ea typeface="Noteworthy Light"/>
                <a:cs typeface="Noteworthy Light"/>
                <a:sym typeface="Noteworthy Light"/>
              </a:rPr>
              <a:t>. The tricky part is the ‘ai’ making the ‘e’ sound.</a:t>
            </a:r>
          </a:p>
        </p:txBody>
      </p:sp>
      <p:pic>
        <p:nvPicPr>
          <p:cNvPr id="167" name="Image" descr="Image"/>
          <p:cNvPicPr>
            <a:picLocks noChangeAspect="1"/>
          </p:cNvPicPr>
          <p:nvPr/>
        </p:nvPicPr>
        <p:blipFill>
          <a:blip r:embed="rId11">
            <a:alphaModFix amt="63033"/>
            <a:extLst/>
          </a:blip>
          <a:srcRect l="1147" t="10744" r="7217" b="3063"/>
          <a:stretch>
            <a:fillRect/>
          </a:stretch>
        </p:blipFill>
        <p:spPr>
          <a:xfrm>
            <a:off x="9791795" y="4076048"/>
            <a:ext cx="2625503" cy="1382951"/>
          </a:xfrm>
          <a:custGeom>
            <a:avLst/>
            <a:gdLst/>
            <a:ahLst/>
            <a:cxnLst>
              <a:cxn ang="0">
                <a:pos x="wd2" y="hd2"/>
              </a:cxn>
              <a:cxn ang="5400000">
                <a:pos x="wd2" y="hd2"/>
              </a:cxn>
              <a:cxn ang="10800000">
                <a:pos x="wd2" y="hd2"/>
              </a:cxn>
              <a:cxn ang="16200000">
                <a:pos x="wd2" y="hd2"/>
              </a:cxn>
            </a:cxnLst>
            <a:rect l="0" t="0" r="r" b="b"/>
            <a:pathLst>
              <a:path w="21588" h="21376" extrusionOk="0">
                <a:moveTo>
                  <a:pt x="12137" y="1"/>
                </a:moveTo>
                <a:cubicBezTo>
                  <a:pt x="12046" y="10"/>
                  <a:pt x="11980" y="77"/>
                  <a:pt x="11955" y="203"/>
                </a:cubicBezTo>
                <a:cubicBezTo>
                  <a:pt x="11925" y="349"/>
                  <a:pt x="11976" y="429"/>
                  <a:pt x="12118" y="461"/>
                </a:cubicBezTo>
                <a:cubicBezTo>
                  <a:pt x="12375" y="518"/>
                  <a:pt x="12447" y="867"/>
                  <a:pt x="12225" y="976"/>
                </a:cubicBezTo>
                <a:cubicBezTo>
                  <a:pt x="12006" y="1084"/>
                  <a:pt x="12016" y="1295"/>
                  <a:pt x="12248" y="1461"/>
                </a:cubicBezTo>
                <a:cubicBezTo>
                  <a:pt x="12504" y="1643"/>
                  <a:pt x="12560" y="1861"/>
                  <a:pt x="12398" y="2031"/>
                </a:cubicBezTo>
                <a:cubicBezTo>
                  <a:pt x="12311" y="2124"/>
                  <a:pt x="12220" y="2118"/>
                  <a:pt x="12131" y="2013"/>
                </a:cubicBezTo>
                <a:cubicBezTo>
                  <a:pt x="12029" y="1894"/>
                  <a:pt x="11960" y="1905"/>
                  <a:pt x="11863" y="2056"/>
                </a:cubicBezTo>
                <a:cubicBezTo>
                  <a:pt x="11745" y="2241"/>
                  <a:pt x="11752" y="2280"/>
                  <a:pt x="11942" y="2467"/>
                </a:cubicBezTo>
                <a:cubicBezTo>
                  <a:pt x="12062" y="2586"/>
                  <a:pt x="12132" y="2756"/>
                  <a:pt x="12108" y="2872"/>
                </a:cubicBezTo>
                <a:cubicBezTo>
                  <a:pt x="12085" y="2982"/>
                  <a:pt x="12046" y="3310"/>
                  <a:pt x="12017" y="3602"/>
                </a:cubicBezTo>
                <a:cubicBezTo>
                  <a:pt x="11957" y="4197"/>
                  <a:pt x="11697" y="4589"/>
                  <a:pt x="11618" y="4203"/>
                </a:cubicBezTo>
                <a:cubicBezTo>
                  <a:pt x="11593" y="4078"/>
                  <a:pt x="11527" y="3976"/>
                  <a:pt x="11475" y="3976"/>
                </a:cubicBezTo>
                <a:cubicBezTo>
                  <a:pt x="11422" y="3976"/>
                  <a:pt x="11304" y="3811"/>
                  <a:pt x="11211" y="3608"/>
                </a:cubicBezTo>
                <a:cubicBezTo>
                  <a:pt x="11117" y="3405"/>
                  <a:pt x="10985" y="3240"/>
                  <a:pt x="10920" y="3240"/>
                </a:cubicBezTo>
                <a:cubicBezTo>
                  <a:pt x="10766" y="3240"/>
                  <a:pt x="10763" y="3920"/>
                  <a:pt x="10917" y="4031"/>
                </a:cubicBezTo>
                <a:cubicBezTo>
                  <a:pt x="11082" y="4151"/>
                  <a:pt x="11082" y="8453"/>
                  <a:pt x="10917" y="8712"/>
                </a:cubicBezTo>
                <a:cubicBezTo>
                  <a:pt x="10829" y="8848"/>
                  <a:pt x="10795" y="8831"/>
                  <a:pt x="10757" y="8644"/>
                </a:cubicBezTo>
                <a:cubicBezTo>
                  <a:pt x="10730" y="8514"/>
                  <a:pt x="10675" y="8446"/>
                  <a:pt x="10636" y="8491"/>
                </a:cubicBezTo>
                <a:cubicBezTo>
                  <a:pt x="10597" y="8536"/>
                  <a:pt x="10547" y="8473"/>
                  <a:pt x="10522" y="8350"/>
                </a:cubicBezTo>
                <a:cubicBezTo>
                  <a:pt x="10478" y="8133"/>
                  <a:pt x="9858" y="7489"/>
                  <a:pt x="9631" y="7424"/>
                </a:cubicBezTo>
                <a:cubicBezTo>
                  <a:pt x="9389" y="7354"/>
                  <a:pt x="9221" y="7675"/>
                  <a:pt x="9246" y="8160"/>
                </a:cubicBezTo>
                <a:cubicBezTo>
                  <a:pt x="9259" y="8418"/>
                  <a:pt x="9313" y="8626"/>
                  <a:pt x="9363" y="8626"/>
                </a:cubicBezTo>
                <a:cubicBezTo>
                  <a:pt x="9414" y="8626"/>
                  <a:pt x="9481" y="8675"/>
                  <a:pt x="9514" y="8736"/>
                </a:cubicBezTo>
                <a:cubicBezTo>
                  <a:pt x="9546" y="8797"/>
                  <a:pt x="9636" y="8847"/>
                  <a:pt x="9713" y="8847"/>
                </a:cubicBezTo>
                <a:cubicBezTo>
                  <a:pt x="9789" y="8847"/>
                  <a:pt x="9900" y="8979"/>
                  <a:pt x="9961" y="9141"/>
                </a:cubicBezTo>
                <a:cubicBezTo>
                  <a:pt x="10021" y="9303"/>
                  <a:pt x="10093" y="9395"/>
                  <a:pt x="10121" y="9344"/>
                </a:cubicBezTo>
                <a:cubicBezTo>
                  <a:pt x="10194" y="9205"/>
                  <a:pt x="10394" y="9560"/>
                  <a:pt x="10741" y="10442"/>
                </a:cubicBezTo>
                <a:lnTo>
                  <a:pt x="11047" y="11227"/>
                </a:lnTo>
                <a:lnTo>
                  <a:pt x="11041" y="14754"/>
                </a:lnTo>
                <a:cubicBezTo>
                  <a:pt x="11033" y="18447"/>
                  <a:pt x="11062" y="19036"/>
                  <a:pt x="11246" y="19036"/>
                </a:cubicBezTo>
                <a:cubicBezTo>
                  <a:pt x="11402" y="19036"/>
                  <a:pt x="11502" y="19622"/>
                  <a:pt x="11423" y="20066"/>
                </a:cubicBezTo>
                <a:cubicBezTo>
                  <a:pt x="11333" y="20568"/>
                  <a:pt x="11372" y="20918"/>
                  <a:pt x="11547" y="21158"/>
                </a:cubicBezTo>
                <a:cubicBezTo>
                  <a:pt x="11862" y="21592"/>
                  <a:pt x="12159" y="21124"/>
                  <a:pt x="12066" y="20343"/>
                </a:cubicBezTo>
                <a:cubicBezTo>
                  <a:pt x="12001" y="19806"/>
                  <a:pt x="12089" y="19257"/>
                  <a:pt x="12216" y="19404"/>
                </a:cubicBezTo>
                <a:cubicBezTo>
                  <a:pt x="12253" y="19448"/>
                  <a:pt x="12306" y="19414"/>
                  <a:pt x="12333" y="19330"/>
                </a:cubicBezTo>
                <a:cubicBezTo>
                  <a:pt x="12436" y="19019"/>
                  <a:pt x="12532" y="19371"/>
                  <a:pt x="12532" y="20066"/>
                </a:cubicBezTo>
                <a:cubicBezTo>
                  <a:pt x="12532" y="21041"/>
                  <a:pt x="12585" y="21250"/>
                  <a:pt x="12842" y="21250"/>
                </a:cubicBezTo>
                <a:cubicBezTo>
                  <a:pt x="13177" y="21250"/>
                  <a:pt x="13284" y="20912"/>
                  <a:pt x="13178" y="20171"/>
                </a:cubicBezTo>
                <a:cubicBezTo>
                  <a:pt x="13105" y="19656"/>
                  <a:pt x="13114" y="19509"/>
                  <a:pt x="13218" y="19294"/>
                </a:cubicBezTo>
                <a:cubicBezTo>
                  <a:pt x="13286" y="19151"/>
                  <a:pt x="13388" y="19036"/>
                  <a:pt x="13446" y="19036"/>
                </a:cubicBezTo>
                <a:cubicBezTo>
                  <a:pt x="13532" y="19036"/>
                  <a:pt x="13550" y="18324"/>
                  <a:pt x="13550" y="15257"/>
                </a:cubicBezTo>
                <a:cubicBezTo>
                  <a:pt x="13550" y="11572"/>
                  <a:pt x="13556" y="11476"/>
                  <a:pt x="13714" y="11399"/>
                </a:cubicBezTo>
                <a:cubicBezTo>
                  <a:pt x="13843" y="11335"/>
                  <a:pt x="13866" y="11238"/>
                  <a:pt x="13828" y="10914"/>
                </a:cubicBezTo>
                <a:cubicBezTo>
                  <a:pt x="13787" y="10563"/>
                  <a:pt x="13843" y="10394"/>
                  <a:pt x="14272" y="9607"/>
                </a:cubicBezTo>
                <a:cubicBezTo>
                  <a:pt x="14543" y="9109"/>
                  <a:pt x="14820" y="8701"/>
                  <a:pt x="14885" y="8699"/>
                </a:cubicBezTo>
                <a:cubicBezTo>
                  <a:pt x="15178" y="8694"/>
                  <a:pt x="15353" y="8007"/>
                  <a:pt x="15176" y="7558"/>
                </a:cubicBezTo>
                <a:cubicBezTo>
                  <a:pt x="15074" y="7303"/>
                  <a:pt x="14690" y="7327"/>
                  <a:pt x="14572" y="7595"/>
                </a:cubicBezTo>
                <a:cubicBezTo>
                  <a:pt x="14518" y="7717"/>
                  <a:pt x="14431" y="7816"/>
                  <a:pt x="14379" y="7816"/>
                </a:cubicBezTo>
                <a:cubicBezTo>
                  <a:pt x="14255" y="7816"/>
                  <a:pt x="13999" y="8371"/>
                  <a:pt x="13880" y="8896"/>
                </a:cubicBezTo>
                <a:cubicBezTo>
                  <a:pt x="13828" y="9125"/>
                  <a:pt x="13741" y="9291"/>
                  <a:pt x="13687" y="9258"/>
                </a:cubicBezTo>
                <a:cubicBezTo>
                  <a:pt x="13617" y="9213"/>
                  <a:pt x="13586" y="8514"/>
                  <a:pt x="13570" y="6663"/>
                </a:cubicBezTo>
                <a:lnTo>
                  <a:pt x="13547" y="4123"/>
                </a:lnTo>
                <a:lnTo>
                  <a:pt x="13792" y="3847"/>
                </a:lnTo>
                <a:cubicBezTo>
                  <a:pt x="14049" y="3553"/>
                  <a:pt x="14029" y="3446"/>
                  <a:pt x="13707" y="3375"/>
                </a:cubicBezTo>
                <a:cubicBezTo>
                  <a:pt x="13574" y="3346"/>
                  <a:pt x="13431" y="3480"/>
                  <a:pt x="13260" y="3786"/>
                </a:cubicBezTo>
                <a:cubicBezTo>
                  <a:pt x="12946" y="4347"/>
                  <a:pt x="12694" y="4496"/>
                  <a:pt x="12637" y="4154"/>
                </a:cubicBezTo>
                <a:cubicBezTo>
                  <a:pt x="12614" y="4018"/>
                  <a:pt x="12563" y="3770"/>
                  <a:pt x="12522" y="3608"/>
                </a:cubicBezTo>
                <a:cubicBezTo>
                  <a:pt x="12440" y="3280"/>
                  <a:pt x="12458" y="2938"/>
                  <a:pt x="12601" y="2283"/>
                </a:cubicBezTo>
                <a:cubicBezTo>
                  <a:pt x="12661" y="2004"/>
                  <a:pt x="12671" y="1737"/>
                  <a:pt x="12627" y="1547"/>
                </a:cubicBezTo>
                <a:cubicBezTo>
                  <a:pt x="12589" y="1382"/>
                  <a:pt x="12581" y="1036"/>
                  <a:pt x="12611" y="780"/>
                </a:cubicBezTo>
                <a:cubicBezTo>
                  <a:pt x="12656" y="382"/>
                  <a:pt x="12638" y="292"/>
                  <a:pt x="12477" y="154"/>
                </a:cubicBezTo>
                <a:cubicBezTo>
                  <a:pt x="12347" y="43"/>
                  <a:pt x="12229" y="-8"/>
                  <a:pt x="12137" y="1"/>
                </a:cubicBezTo>
                <a:close/>
                <a:moveTo>
                  <a:pt x="6877" y="6786"/>
                </a:moveTo>
                <a:cubicBezTo>
                  <a:pt x="6662" y="6786"/>
                  <a:pt x="6564" y="7004"/>
                  <a:pt x="6564" y="7485"/>
                </a:cubicBezTo>
                <a:cubicBezTo>
                  <a:pt x="6564" y="7672"/>
                  <a:pt x="6601" y="7655"/>
                  <a:pt x="6753" y="7387"/>
                </a:cubicBezTo>
                <a:cubicBezTo>
                  <a:pt x="6935" y="7064"/>
                  <a:pt x="7112" y="7069"/>
                  <a:pt x="7112" y="7399"/>
                </a:cubicBezTo>
                <a:cubicBezTo>
                  <a:pt x="7112" y="7485"/>
                  <a:pt x="6945" y="7946"/>
                  <a:pt x="6740" y="8423"/>
                </a:cubicBezTo>
                <a:cubicBezTo>
                  <a:pt x="6408" y="9195"/>
                  <a:pt x="6241" y="9393"/>
                  <a:pt x="5986" y="9307"/>
                </a:cubicBezTo>
                <a:cubicBezTo>
                  <a:pt x="5789" y="9240"/>
                  <a:pt x="5612" y="9490"/>
                  <a:pt x="5633" y="9804"/>
                </a:cubicBezTo>
                <a:cubicBezTo>
                  <a:pt x="5646" y="9988"/>
                  <a:pt x="5607" y="10253"/>
                  <a:pt x="5545" y="10393"/>
                </a:cubicBezTo>
                <a:cubicBezTo>
                  <a:pt x="5456" y="10594"/>
                  <a:pt x="5452" y="10703"/>
                  <a:pt x="5526" y="10926"/>
                </a:cubicBezTo>
                <a:cubicBezTo>
                  <a:pt x="5642" y="11275"/>
                  <a:pt x="5647" y="11754"/>
                  <a:pt x="5536" y="11883"/>
                </a:cubicBezTo>
                <a:cubicBezTo>
                  <a:pt x="5480" y="11948"/>
                  <a:pt x="5490" y="12058"/>
                  <a:pt x="5568" y="12221"/>
                </a:cubicBezTo>
                <a:cubicBezTo>
                  <a:pt x="5724" y="12547"/>
                  <a:pt x="5727" y="14850"/>
                  <a:pt x="5571" y="15269"/>
                </a:cubicBezTo>
                <a:cubicBezTo>
                  <a:pt x="5512" y="15430"/>
                  <a:pt x="5464" y="15665"/>
                  <a:pt x="5464" y="15797"/>
                </a:cubicBezTo>
                <a:cubicBezTo>
                  <a:pt x="5464" y="15929"/>
                  <a:pt x="5412" y="16230"/>
                  <a:pt x="5350" y="16466"/>
                </a:cubicBezTo>
                <a:cubicBezTo>
                  <a:pt x="5239" y="16884"/>
                  <a:pt x="5178" y="17306"/>
                  <a:pt x="5098" y="18238"/>
                </a:cubicBezTo>
                <a:cubicBezTo>
                  <a:pt x="5067" y="18604"/>
                  <a:pt x="5093" y="18713"/>
                  <a:pt x="5213" y="18772"/>
                </a:cubicBezTo>
                <a:cubicBezTo>
                  <a:pt x="5296" y="18813"/>
                  <a:pt x="5422" y="18786"/>
                  <a:pt x="5493" y="18711"/>
                </a:cubicBezTo>
                <a:cubicBezTo>
                  <a:pt x="5564" y="18636"/>
                  <a:pt x="5665" y="18630"/>
                  <a:pt x="5718" y="18692"/>
                </a:cubicBezTo>
                <a:cubicBezTo>
                  <a:pt x="5772" y="18755"/>
                  <a:pt x="5886" y="18806"/>
                  <a:pt x="5973" y="18809"/>
                </a:cubicBezTo>
                <a:cubicBezTo>
                  <a:pt x="6104" y="18814"/>
                  <a:pt x="6127" y="18898"/>
                  <a:pt x="6107" y="19330"/>
                </a:cubicBezTo>
                <a:cubicBezTo>
                  <a:pt x="6093" y="19615"/>
                  <a:pt x="6014" y="19956"/>
                  <a:pt x="5930" y="20091"/>
                </a:cubicBezTo>
                <a:cubicBezTo>
                  <a:pt x="5741" y="20396"/>
                  <a:pt x="5732" y="20929"/>
                  <a:pt x="5914" y="21189"/>
                </a:cubicBezTo>
                <a:cubicBezTo>
                  <a:pt x="6098" y="21452"/>
                  <a:pt x="6167" y="21446"/>
                  <a:pt x="6456" y="21115"/>
                </a:cubicBezTo>
                <a:cubicBezTo>
                  <a:pt x="6669" y="20871"/>
                  <a:pt x="6698" y="20760"/>
                  <a:pt x="6684" y="20269"/>
                </a:cubicBezTo>
                <a:cubicBezTo>
                  <a:pt x="6676" y="19957"/>
                  <a:pt x="6643" y="19586"/>
                  <a:pt x="6609" y="19447"/>
                </a:cubicBezTo>
                <a:cubicBezTo>
                  <a:pt x="6508" y="19024"/>
                  <a:pt x="6594" y="18843"/>
                  <a:pt x="6909" y="18827"/>
                </a:cubicBezTo>
                <a:cubicBezTo>
                  <a:pt x="7259" y="18809"/>
                  <a:pt x="7353" y="19064"/>
                  <a:pt x="7151" y="19484"/>
                </a:cubicBezTo>
                <a:cubicBezTo>
                  <a:pt x="7042" y="19710"/>
                  <a:pt x="7032" y="19814"/>
                  <a:pt x="7105" y="19981"/>
                </a:cubicBezTo>
                <a:cubicBezTo>
                  <a:pt x="7166" y="20117"/>
                  <a:pt x="7169" y="20222"/>
                  <a:pt x="7118" y="20281"/>
                </a:cubicBezTo>
                <a:cubicBezTo>
                  <a:pt x="7019" y="20397"/>
                  <a:pt x="7095" y="20772"/>
                  <a:pt x="7291" y="21140"/>
                </a:cubicBezTo>
                <a:cubicBezTo>
                  <a:pt x="7430" y="21400"/>
                  <a:pt x="7466" y="21409"/>
                  <a:pt x="7729" y="21220"/>
                </a:cubicBezTo>
                <a:cubicBezTo>
                  <a:pt x="7964" y="21050"/>
                  <a:pt x="8010" y="20946"/>
                  <a:pt x="7990" y="20649"/>
                </a:cubicBezTo>
                <a:cubicBezTo>
                  <a:pt x="7976" y="20451"/>
                  <a:pt x="7900" y="20117"/>
                  <a:pt x="7820" y="19907"/>
                </a:cubicBezTo>
                <a:cubicBezTo>
                  <a:pt x="7740" y="19697"/>
                  <a:pt x="7665" y="19367"/>
                  <a:pt x="7650" y="19171"/>
                </a:cubicBezTo>
                <a:cubicBezTo>
                  <a:pt x="7625" y="18829"/>
                  <a:pt x="7643" y="18812"/>
                  <a:pt x="8120" y="18791"/>
                </a:cubicBezTo>
                <a:cubicBezTo>
                  <a:pt x="8393" y="18778"/>
                  <a:pt x="8632" y="18735"/>
                  <a:pt x="8655" y="18692"/>
                </a:cubicBezTo>
                <a:cubicBezTo>
                  <a:pt x="8763" y="18490"/>
                  <a:pt x="8683" y="17508"/>
                  <a:pt x="8486" y="16619"/>
                </a:cubicBezTo>
                <a:cubicBezTo>
                  <a:pt x="8420" y="16324"/>
                  <a:pt x="8366" y="16052"/>
                  <a:pt x="8365" y="16012"/>
                </a:cubicBezTo>
                <a:cubicBezTo>
                  <a:pt x="8363" y="15912"/>
                  <a:pt x="8289" y="15479"/>
                  <a:pt x="8212" y="15122"/>
                </a:cubicBezTo>
                <a:cubicBezTo>
                  <a:pt x="8176" y="14960"/>
                  <a:pt x="8153" y="14010"/>
                  <a:pt x="8159" y="13012"/>
                </a:cubicBezTo>
                <a:cubicBezTo>
                  <a:pt x="8169" y="11623"/>
                  <a:pt x="8198" y="11173"/>
                  <a:pt x="8283" y="11073"/>
                </a:cubicBezTo>
                <a:cubicBezTo>
                  <a:pt x="8378" y="10963"/>
                  <a:pt x="8374" y="10884"/>
                  <a:pt x="8260" y="10558"/>
                </a:cubicBezTo>
                <a:cubicBezTo>
                  <a:pt x="8165" y="10284"/>
                  <a:pt x="8151" y="10097"/>
                  <a:pt x="8205" y="9908"/>
                </a:cubicBezTo>
                <a:cubicBezTo>
                  <a:pt x="8262" y="9707"/>
                  <a:pt x="8242" y="9604"/>
                  <a:pt x="8130" y="9472"/>
                </a:cubicBezTo>
                <a:cubicBezTo>
                  <a:pt x="8027" y="9351"/>
                  <a:pt x="7967" y="9344"/>
                  <a:pt x="7931" y="9454"/>
                </a:cubicBezTo>
                <a:cubicBezTo>
                  <a:pt x="7894" y="9565"/>
                  <a:pt x="7854" y="9567"/>
                  <a:pt x="7794" y="9454"/>
                </a:cubicBezTo>
                <a:cubicBezTo>
                  <a:pt x="7747" y="9366"/>
                  <a:pt x="7627" y="9295"/>
                  <a:pt x="7526" y="9295"/>
                </a:cubicBezTo>
                <a:cubicBezTo>
                  <a:pt x="7426" y="9295"/>
                  <a:pt x="7323" y="9195"/>
                  <a:pt x="7298" y="9074"/>
                </a:cubicBezTo>
                <a:cubicBezTo>
                  <a:pt x="7273" y="8952"/>
                  <a:pt x="7188" y="8847"/>
                  <a:pt x="7109" y="8847"/>
                </a:cubicBezTo>
                <a:cubicBezTo>
                  <a:pt x="6896" y="8847"/>
                  <a:pt x="6848" y="8591"/>
                  <a:pt x="7027" y="8411"/>
                </a:cubicBezTo>
                <a:cubicBezTo>
                  <a:pt x="7221" y="8216"/>
                  <a:pt x="7327" y="7309"/>
                  <a:pt x="7190" y="7000"/>
                </a:cubicBezTo>
                <a:cubicBezTo>
                  <a:pt x="7137" y="6879"/>
                  <a:pt x="6996" y="6786"/>
                  <a:pt x="6877" y="6786"/>
                </a:cubicBezTo>
                <a:close/>
                <a:moveTo>
                  <a:pt x="19366" y="6786"/>
                </a:moveTo>
                <a:cubicBezTo>
                  <a:pt x="19322" y="6786"/>
                  <a:pt x="19234" y="6984"/>
                  <a:pt x="19167" y="7227"/>
                </a:cubicBezTo>
                <a:cubicBezTo>
                  <a:pt x="19100" y="7471"/>
                  <a:pt x="19017" y="7669"/>
                  <a:pt x="18984" y="7669"/>
                </a:cubicBezTo>
                <a:cubicBezTo>
                  <a:pt x="18951" y="7669"/>
                  <a:pt x="18918" y="7838"/>
                  <a:pt x="18909" y="8043"/>
                </a:cubicBezTo>
                <a:cubicBezTo>
                  <a:pt x="18897" y="8320"/>
                  <a:pt x="18943" y="8448"/>
                  <a:pt x="19088" y="8552"/>
                </a:cubicBezTo>
                <a:cubicBezTo>
                  <a:pt x="19196" y="8629"/>
                  <a:pt x="19284" y="8763"/>
                  <a:pt x="19284" y="8847"/>
                </a:cubicBezTo>
                <a:cubicBezTo>
                  <a:pt x="19284" y="9064"/>
                  <a:pt x="19343" y="9031"/>
                  <a:pt x="19499" y="8736"/>
                </a:cubicBezTo>
                <a:cubicBezTo>
                  <a:pt x="19664" y="8428"/>
                  <a:pt x="19576" y="7876"/>
                  <a:pt x="19343" y="7761"/>
                </a:cubicBezTo>
                <a:cubicBezTo>
                  <a:pt x="19206" y="7694"/>
                  <a:pt x="19203" y="7666"/>
                  <a:pt x="19320" y="7239"/>
                </a:cubicBezTo>
                <a:cubicBezTo>
                  <a:pt x="19389" y="6990"/>
                  <a:pt x="19409" y="6786"/>
                  <a:pt x="19366" y="6786"/>
                </a:cubicBezTo>
                <a:close/>
                <a:moveTo>
                  <a:pt x="18018" y="8859"/>
                </a:moveTo>
                <a:lnTo>
                  <a:pt x="17339" y="8877"/>
                </a:lnTo>
                <a:cubicBezTo>
                  <a:pt x="16732" y="8894"/>
                  <a:pt x="16643" y="8937"/>
                  <a:pt x="16487" y="9252"/>
                </a:cubicBezTo>
                <a:cubicBezTo>
                  <a:pt x="16363" y="9504"/>
                  <a:pt x="16253" y="9587"/>
                  <a:pt x="16093" y="9546"/>
                </a:cubicBezTo>
                <a:cubicBezTo>
                  <a:pt x="15737" y="9456"/>
                  <a:pt x="15607" y="10009"/>
                  <a:pt x="15610" y="11601"/>
                </a:cubicBezTo>
                <a:cubicBezTo>
                  <a:pt x="15613" y="13761"/>
                  <a:pt x="15450" y="15865"/>
                  <a:pt x="15303" y="15588"/>
                </a:cubicBezTo>
                <a:cubicBezTo>
                  <a:pt x="15275" y="15537"/>
                  <a:pt x="15214" y="15641"/>
                  <a:pt x="15166" y="15821"/>
                </a:cubicBezTo>
                <a:cubicBezTo>
                  <a:pt x="15118" y="16002"/>
                  <a:pt x="15010" y="16217"/>
                  <a:pt x="14924" y="16300"/>
                </a:cubicBezTo>
                <a:cubicBezTo>
                  <a:pt x="14344" y="16862"/>
                  <a:pt x="14105" y="17579"/>
                  <a:pt x="14363" y="17981"/>
                </a:cubicBezTo>
                <a:cubicBezTo>
                  <a:pt x="14532" y="18245"/>
                  <a:pt x="14979" y="17985"/>
                  <a:pt x="15195" y="17496"/>
                </a:cubicBezTo>
                <a:cubicBezTo>
                  <a:pt x="15417" y="16994"/>
                  <a:pt x="15514" y="17656"/>
                  <a:pt x="15345" y="18533"/>
                </a:cubicBezTo>
                <a:cubicBezTo>
                  <a:pt x="15209" y="19242"/>
                  <a:pt x="15338" y="19462"/>
                  <a:pt x="15893" y="19453"/>
                </a:cubicBezTo>
                <a:cubicBezTo>
                  <a:pt x="16531" y="19443"/>
                  <a:pt x="16968" y="19823"/>
                  <a:pt x="16690" y="20146"/>
                </a:cubicBezTo>
                <a:cubicBezTo>
                  <a:pt x="16645" y="20199"/>
                  <a:pt x="16619" y="20454"/>
                  <a:pt x="16634" y="20711"/>
                </a:cubicBezTo>
                <a:cubicBezTo>
                  <a:pt x="16656" y="21083"/>
                  <a:pt x="16705" y="21184"/>
                  <a:pt x="16863" y="21220"/>
                </a:cubicBezTo>
                <a:cubicBezTo>
                  <a:pt x="17108" y="21275"/>
                  <a:pt x="17255" y="20958"/>
                  <a:pt x="17316" y="20244"/>
                </a:cubicBezTo>
                <a:cubicBezTo>
                  <a:pt x="17359" y="19747"/>
                  <a:pt x="17387" y="19695"/>
                  <a:pt x="17636" y="19655"/>
                </a:cubicBezTo>
                <a:cubicBezTo>
                  <a:pt x="17787" y="19632"/>
                  <a:pt x="18051" y="19667"/>
                  <a:pt x="18223" y="19735"/>
                </a:cubicBezTo>
                <a:cubicBezTo>
                  <a:pt x="18515" y="19850"/>
                  <a:pt x="18540" y="19904"/>
                  <a:pt x="18579" y="20447"/>
                </a:cubicBezTo>
                <a:cubicBezTo>
                  <a:pt x="18602" y="20768"/>
                  <a:pt x="18647" y="21105"/>
                  <a:pt x="18677" y="21195"/>
                </a:cubicBezTo>
                <a:cubicBezTo>
                  <a:pt x="18707" y="21286"/>
                  <a:pt x="18819" y="21326"/>
                  <a:pt x="18928" y="21287"/>
                </a:cubicBezTo>
                <a:cubicBezTo>
                  <a:pt x="19122" y="21218"/>
                  <a:pt x="19136" y="21162"/>
                  <a:pt x="19160" y="20287"/>
                </a:cubicBezTo>
                <a:cubicBezTo>
                  <a:pt x="19167" y="20049"/>
                  <a:pt x="19218" y="19999"/>
                  <a:pt x="19428" y="20017"/>
                </a:cubicBezTo>
                <a:cubicBezTo>
                  <a:pt x="19571" y="20030"/>
                  <a:pt x="19750" y="20146"/>
                  <a:pt x="19826" y="20275"/>
                </a:cubicBezTo>
                <a:cubicBezTo>
                  <a:pt x="19953" y="20491"/>
                  <a:pt x="20395" y="20628"/>
                  <a:pt x="20283" y="20416"/>
                </a:cubicBezTo>
                <a:cubicBezTo>
                  <a:pt x="20255" y="20365"/>
                  <a:pt x="20285" y="20187"/>
                  <a:pt x="20348" y="20017"/>
                </a:cubicBezTo>
                <a:cubicBezTo>
                  <a:pt x="20411" y="19848"/>
                  <a:pt x="20462" y="19526"/>
                  <a:pt x="20462" y="19306"/>
                </a:cubicBezTo>
                <a:cubicBezTo>
                  <a:pt x="20462" y="19086"/>
                  <a:pt x="20500" y="18718"/>
                  <a:pt x="20547" y="18490"/>
                </a:cubicBezTo>
                <a:lnTo>
                  <a:pt x="20632" y="18079"/>
                </a:lnTo>
                <a:lnTo>
                  <a:pt x="20802" y="18465"/>
                </a:lnTo>
                <a:cubicBezTo>
                  <a:pt x="21001" y="18918"/>
                  <a:pt x="21283" y="19217"/>
                  <a:pt x="21363" y="19067"/>
                </a:cubicBezTo>
                <a:cubicBezTo>
                  <a:pt x="21394" y="19009"/>
                  <a:pt x="21459" y="18963"/>
                  <a:pt x="21510" y="18962"/>
                </a:cubicBezTo>
                <a:cubicBezTo>
                  <a:pt x="21563" y="18962"/>
                  <a:pt x="21595" y="18760"/>
                  <a:pt x="21588" y="18472"/>
                </a:cubicBezTo>
                <a:cubicBezTo>
                  <a:pt x="21578" y="18077"/>
                  <a:pt x="21484" y="17807"/>
                  <a:pt x="21098" y="17116"/>
                </a:cubicBezTo>
                <a:cubicBezTo>
                  <a:pt x="20577" y="16180"/>
                  <a:pt x="20589" y="16264"/>
                  <a:pt x="20619" y="14239"/>
                </a:cubicBezTo>
                <a:cubicBezTo>
                  <a:pt x="20654" y="11816"/>
                  <a:pt x="20682" y="10971"/>
                  <a:pt x="20730" y="10761"/>
                </a:cubicBezTo>
                <a:cubicBezTo>
                  <a:pt x="20767" y="10596"/>
                  <a:pt x="20709" y="10472"/>
                  <a:pt x="20524" y="10319"/>
                </a:cubicBezTo>
                <a:cubicBezTo>
                  <a:pt x="20382" y="10202"/>
                  <a:pt x="20266" y="10005"/>
                  <a:pt x="20266" y="9883"/>
                </a:cubicBezTo>
                <a:cubicBezTo>
                  <a:pt x="20266" y="9670"/>
                  <a:pt x="20084" y="9574"/>
                  <a:pt x="19695" y="9583"/>
                </a:cubicBezTo>
                <a:cubicBezTo>
                  <a:pt x="19597" y="9585"/>
                  <a:pt x="19497" y="9489"/>
                  <a:pt x="19473" y="9374"/>
                </a:cubicBezTo>
                <a:cubicBezTo>
                  <a:pt x="19415" y="9087"/>
                  <a:pt x="18892" y="9244"/>
                  <a:pt x="18736" y="9595"/>
                </a:cubicBezTo>
                <a:cubicBezTo>
                  <a:pt x="18671" y="9741"/>
                  <a:pt x="18492" y="9881"/>
                  <a:pt x="18341" y="9908"/>
                </a:cubicBezTo>
                <a:cubicBezTo>
                  <a:pt x="18075" y="9954"/>
                  <a:pt x="18067" y="9941"/>
                  <a:pt x="18044" y="9411"/>
                </a:cubicBezTo>
                <a:lnTo>
                  <a:pt x="18018" y="8859"/>
                </a:lnTo>
                <a:close/>
                <a:moveTo>
                  <a:pt x="2249" y="9736"/>
                </a:moveTo>
                <a:cubicBezTo>
                  <a:pt x="2134" y="9736"/>
                  <a:pt x="2091" y="10134"/>
                  <a:pt x="2057" y="11484"/>
                </a:cubicBezTo>
                <a:lnTo>
                  <a:pt x="2027" y="12717"/>
                </a:lnTo>
                <a:lnTo>
                  <a:pt x="1620" y="12779"/>
                </a:lnTo>
                <a:cubicBezTo>
                  <a:pt x="1396" y="12812"/>
                  <a:pt x="1146" y="12772"/>
                  <a:pt x="1062" y="12687"/>
                </a:cubicBezTo>
                <a:cubicBezTo>
                  <a:pt x="950" y="12575"/>
                  <a:pt x="854" y="12587"/>
                  <a:pt x="709" y="12730"/>
                </a:cubicBezTo>
                <a:cubicBezTo>
                  <a:pt x="511" y="12924"/>
                  <a:pt x="508" y="12949"/>
                  <a:pt x="477" y="15036"/>
                </a:cubicBezTo>
                <a:cubicBezTo>
                  <a:pt x="455" y="16558"/>
                  <a:pt x="416" y="17217"/>
                  <a:pt x="337" y="17392"/>
                </a:cubicBezTo>
                <a:cubicBezTo>
                  <a:pt x="205" y="17684"/>
                  <a:pt x="16" y="18545"/>
                  <a:pt x="1" y="18925"/>
                </a:cubicBezTo>
                <a:cubicBezTo>
                  <a:pt x="-5" y="19077"/>
                  <a:pt x="47" y="19251"/>
                  <a:pt x="115" y="19318"/>
                </a:cubicBezTo>
                <a:cubicBezTo>
                  <a:pt x="257" y="19457"/>
                  <a:pt x="590" y="19272"/>
                  <a:pt x="605" y="19042"/>
                </a:cubicBezTo>
                <a:cubicBezTo>
                  <a:pt x="610" y="18958"/>
                  <a:pt x="619" y="18805"/>
                  <a:pt x="624" y="18705"/>
                </a:cubicBezTo>
                <a:cubicBezTo>
                  <a:pt x="630" y="18604"/>
                  <a:pt x="734" y="18434"/>
                  <a:pt x="856" y="18324"/>
                </a:cubicBezTo>
                <a:cubicBezTo>
                  <a:pt x="1050" y="18149"/>
                  <a:pt x="1094" y="18158"/>
                  <a:pt x="1225" y="18380"/>
                </a:cubicBezTo>
                <a:cubicBezTo>
                  <a:pt x="1337" y="18571"/>
                  <a:pt x="1355" y="18696"/>
                  <a:pt x="1296" y="18901"/>
                </a:cubicBezTo>
                <a:cubicBezTo>
                  <a:pt x="1201" y="19235"/>
                  <a:pt x="1122" y="20765"/>
                  <a:pt x="1189" y="20968"/>
                </a:cubicBezTo>
                <a:cubicBezTo>
                  <a:pt x="1216" y="21050"/>
                  <a:pt x="1349" y="21097"/>
                  <a:pt x="1486" y="21073"/>
                </a:cubicBezTo>
                <a:cubicBezTo>
                  <a:pt x="1734" y="21027"/>
                  <a:pt x="1733" y="21025"/>
                  <a:pt x="1714" y="20214"/>
                </a:cubicBezTo>
                <a:cubicBezTo>
                  <a:pt x="1704" y="19767"/>
                  <a:pt x="1686" y="19174"/>
                  <a:pt x="1675" y="18895"/>
                </a:cubicBezTo>
                <a:cubicBezTo>
                  <a:pt x="1656" y="18426"/>
                  <a:pt x="1673" y="18386"/>
                  <a:pt x="1890" y="18361"/>
                </a:cubicBezTo>
                <a:cubicBezTo>
                  <a:pt x="2020" y="18346"/>
                  <a:pt x="2206" y="18396"/>
                  <a:pt x="2305" y="18465"/>
                </a:cubicBezTo>
                <a:cubicBezTo>
                  <a:pt x="2475" y="18586"/>
                  <a:pt x="2483" y="18654"/>
                  <a:pt x="2461" y="19809"/>
                </a:cubicBezTo>
                <a:lnTo>
                  <a:pt x="2439" y="21030"/>
                </a:lnTo>
                <a:lnTo>
                  <a:pt x="2713" y="21030"/>
                </a:lnTo>
                <a:lnTo>
                  <a:pt x="2990" y="21030"/>
                </a:lnTo>
                <a:lnTo>
                  <a:pt x="2974" y="20367"/>
                </a:lnTo>
                <a:cubicBezTo>
                  <a:pt x="2966" y="20002"/>
                  <a:pt x="2936" y="19533"/>
                  <a:pt x="2909" y="19330"/>
                </a:cubicBezTo>
                <a:cubicBezTo>
                  <a:pt x="2812" y="18614"/>
                  <a:pt x="2827" y="18538"/>
                  <a:pt x="3085" y="18435"/>
                </a:cubicBezTo>
                <a:cubicBezTo>
                  <a:pt x="3400" y="18309"/>
                  <a:pt x="3561" y="18522"/>
                  <a:pt x="3594" y="19110"/>
                </a:cubicBezTo>
                <a:cubicBezTo>
                  <a:pt x="3615" y="19490"/>
                  <a:pt x="3652" y="19561"/>
                  <a:pt x="3871" y="19600"/>
                </a:cubicBezTo>
                <a:cubicBezTo>
                  <a:pt x="4113" y="19644"/>
                  <a:pt x="4129" y="19618"/>
                  <a:pt x="4129" y="19152"/>
                </a:cubicBezTo>
                <a:cubicBezTo>
                  <a:pt x="4129" y="18882"/>
                  <a:pt x="4060" y="18422"/>
                  <a:pt x="3976" y="18128"/>
                </a:cubicBezTo>
                <a:cubicBezTo>
                  <a:pt x="3892" y="17834"/>
                  <a:pt x="3841" y="17553"/>
                  <a:pt x="3865" y="17508"/>
                </a:cubicBezTo>
                <a:cubicBezTo>
                  <a:pt x="3889" y="17464"/>
                  <a:pt x="3828" y="17209"/>
                  <a:pt x="3728" y="16944"/>
                </a:cubicBezTo>
                <a:cubicBezTo>
                  <a:pt x="3563" y="16509"/>
                  <a:pt x="3545" y="16329"/>
                  <a:pt x="3565" y="15085"/>
                </a:cubicBezTo>
                <a:cubicBezTo>
                  <a:pt x="3592" y="13325"/>
                  <a:pt x="3497" y="12842"/>
                  <a:pt x="3108" y="12810"/>
                </a:cubicBezTo>
                <a:cubicBezTo>
                  <a:pt x="2956" y="12797"/>
                  <a:pt x="2707" y="12779"/>
                  <a:pt x="2556" y="12767"/>
                </a:cubicBezTo>
                <a:lnTo>
                  <a:pt x="2282" y="12742"/>
                </a:lnTo>
                <a:lnTo>
                  <a:pt x="2305" y="11239"/>
                </a:lnTo>
                <a:cubicBezTo>
                  <a:pt x="2318" y="10341"/>
                  <a:pt x="2295" y="9736"/>
                  <a:pt x="2249" y="9736"/>
                </a:cubicBezTo>
                <a:close/>
              </a:path>
            </a:pathLst>
          </a:custGeom>
          <a:ln w="12700">
            <a:miter lim="400000"/>
          </a:ln>
        </p:spPr>
      </p:pic>
      <p:sp>
        <p:nvSpPr>
          <p:cNvPr id="168" name="A number a week 0-4…"/>
          <p:cNvSpPr txBox="1"/>
          <p:nvPr/>
        </p:nvSpPr>
        <p:spPr>
          <a:xfrm>
            <a:off x="9791795" y="1864244"/>
            <a:ext cx="2778799" cy="24724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just">
              <a:defRPr sz="2000" b="0">
                <a:latin typeface="Noteworthy Bold"/>
                <a:ea typeface="Noteworthy Bold"/>
                <a:cs typeface="Noteworthy Bold"/>
                <a:sym typeface="Noteworthy Bold"/>
              </a:defRPr>
            </a:pPr>
            <a:r>
              <a:rPr lang="en-GB" sz="2800" dirty="0"/>
              <a:t>Numbers</a:t>
            </a:r>
            <a:endParaRPr sz="2800" dirty="0"/>
          </a:p>
          <a:p>
            <a:pPr algn="just">
              <a:defRPr sz="1400" b="0">
                <a:latin typeface="Noteworthy Light"/>
                <a:ea typeface="Noteworthy Light"/>
                <a:cs typeface="Noteworthy Light"/>
                <a:sym typeface="Noteworthy Light"/>
              </a:defRPr>
            </a:pPr>
            <a:r>
              <a:rPr lang="en-GB" sz="1800" dirty="0"/>
              <a:t>We </a:t>
            </a:r>
            <a:r>
              <a:rPr sz="1800" dirty="0"/>
              <a:t>will </a:t>
            </a:r>
            <a:r>
              <a:rPr lang="en-GB" sz="1800" dirty="0"/>
              <a:t>continue to learn our numbers and represent them in different ways. Using objects, ten frames and number lines. We will play games that involve counting and numbers.</a:t>
            </a:r>
            <a:endParaRPr sz="1800" dirty="0"/>
          </a:p>
        </p:txBody>
      </p:sp>
      <p:pic>
        <p:nvPicPr>
          <p:cNvPr id="169" name="Image" descr="Image"/>
          <p:cNvPicPr>
            <a:picLocks noChangeAspect="1"/>
          </p:cNvPicPr>
          <p:nvPr/>
        </p:nvPicPr>
        <p:blipFill>
          <a:blip r:embed="rId12">
            <a:alphaModFix amt="60234"/>
            <a:extLst/>
          </a:blip>
          <a:stretch>
            <a:fillRect/>
          </a:stretch>
        </p:blipFill>
        <p:spPr>
          <a:xfrm>
            <a:off x="7900048" y="3960001"/>
            <a:ext cx="1249208" cy="828279"/>
          </a:xfrm>
          <a:prstGeom prst="rect">
            <a:avLst/>
          </a:prstGeom>
          <a:ln w="12700">
            <a:miter lim="400000"/>
          </a:ln>
        </p:spPr>
      </p:pic>
      <p:sp>
        <p:nvSpPr>
          <p:cNvPr id="170" name="AT HOME: Practice asking your children if they would like something: for example- Would you like the M-I-L-K?"/>
          <p:cNvSpPr txBox="1"/>
          <p:nvPr/>
        </p:nvSpPr>
        <p:spPr>
          <a:xfrm>
            <a:off x="2492212" y="8787114"/>
            <a:ext cx="1459878" cy="6565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lvl="1" indent="0" algn="l">
              <a:defRPr sz="1200" b="0">
                <a:solidFill>
                  <a:schemeClr val="accent5">
                    <a:hueOff val="-82419"/>
                    <a:satOff val="-9513"/>
                    <a:lumOff val="-16343"/>
                  </a:schemeClr>
                </a:solidFill>
                <a:latin typeface="Noteworthy Bold"/>
                <a:ea typeface="Noteworthy Bold"/>
                <a:cs typeface="Noteworthy Bold"/>
                <a:sym typeface="Noteworthy Bold"/>
              </a:defRPr>
            </a:pPr>
            <a:r>
              <a:rPr dirty="0"/>
              <a:t>AT HOME: Practice </a:t>
            </a:r>
            <a:r>
              <a:rPr lang="en-GB" dirty="0"/>
              <a:t>blending and segmenting. </a:t>
            </a:r>
            <a:endParaRPr dirty="0"/>
          </a:p>
        </p:txBody>
      </p:sp>
      <p:pic>
        <p:nvPicPr>
          <p:cNvPr id="171" name="Screenshot 2021-08-04 at 12.50.43.png" descr="Screenshot 2021-08-04 at 12.50.43.png"/>
          <p:cNvPicPr>
            <a:picLocks noChangeAspect="1"/>
          </p:cNvPicPr>
          <p:nvPr/>
        </p:nvPicPr>
        <p:blipFill>
          <a:blip r:embed="rId13">
            <a:alphaModFix amt="74236"/>
            <a:extLst/>
          </a:blip>
          <a:srcRect l="3278" r="3278"/>
          <a:stretch>
            <a:fillRect/>
          </a:stretch>
        </p:blipFill>
        <p:spPr>
          <a:xfrm>
            <a:off x="10186434" y="405403"/>
            <a:ext cx="4011132" cy="596901"/>
          </a:xfrm>
          <a:prstGeom prst="rect">
            <a:avLst/>
          </a:prstGeom>
          <a:ln w="12700">
            <a:miter lim="400000"/>
          </a:ln>
        </p:spPr>
      </p:pic>
      <p:sp>
        <p:nvSpPr>
          <p:cNvPr id="172" name="Comparing quantities…"/>
          <p:cNvSpPr txBox="1"/>
          <p:nvPr/>
        </p:nvSpPr>
        <p:spPr>
          <a:xfrm>
            <a:off x="12964647" y="2138530"/>
            <a:ext cx="3795344" cy="13029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just">
              <a:defRPr sz="2000" b="0">
                <a:latin typeface="Noteworthy Bold"/>
                <a:ea typeface="Noteworthy Bold"/>
                <a:cs typeface="Noteworthy Bold"/>
                <a:sym typeface="Noteworthy Bold"/>
              </a:defRPr>
            </a:pPr>
            <a:r>
              <a:rPr lang="en-GB" sz="2800" dirty="0"/>
              <a:t>Composition of 5 </a:t>
            </a:r>
            <a:endParaRPr sz="2800" dirty="0"/>
          </a:p>
          <a:p>
            <a:pPr algn="just">
              <a:defRPr sz="1400" b="0">
                <a:latin typeface="Noteworthy Light"/>
                <a:ea typeface="Noteworthy Light"/>
                <a:cs typeface="Noteworthy Light"/>
                <a:sym typeface="Noteworthy Light"/>
              </a:defRPr>
            </a:pPr>
            <a:r>
              <a:rPr lang="en-GB" sz="1800" dirty="0"/>
              <a:t>We will be finding different ways to make 5.</a:t>
            </a:r>
          </a:p>
          <a:p>
            <a:pPr algn="just">
              <a:defRPr sz="1400" b="0">
                <a:latin typeface="Noteworthy Light"/>
                <a:ea typeface="Noteworthy Light"/>
                <a:cs typeface="Noteworthy Light"/>
                <a:sym typeface="Noteworthy Light"/>
              </a:defRPr>
            </a:pPr>
            <a:endParaRPr dirty="0"/>
          </a:p>
        </p:txBody>
      </p:sp>
      <p:pic>
        <p:nvPicPr>
          <p:cNvPr id="173" name="Screenshot 2021-08-04 at 12.54.03.png" descr="Screenshot 2021-08-04 at 12.54.03.png"/>
          <p:cNvPicPr>
            <a:picLocks noChangeAspect="1"/>
          </p:cNvPicPr>
          <p:nvPr/>
        </p:nvPicPr>
        <p:blipFill>
          <a:blip r:embed="rId14">
            <a:alphaModFix amt="69044"/>
            <a:extLst/>
          </a:blip>
          <a:stretch>
            <a:fillRect/>
          </a:stretch>
        </p:blipFill>
        <p:spPr>
          <a:xfrm>
            <a:off x="15224346" y="4960440"/>
            <a:ext cx="1879601" cy="952501"/>
          </a:xfrm>
          <a:prstGeom prst="rect">
            <a:avLst/>
          </a:prstGeom>
          <a:ln w="12700">
            <a:miter lim="400000"/>
          </a:ln>
        </p:spPr>
      </p:pic>
      <p:sp>
        <p:nvSpPr>
          <p:cNvPr id="174" name="Patterns:…"/>
          <p:cNvSpPr txBox="1"/>
          <p:nvPr/>
        </p:nvSpPr>
        <p:spPr>
          <a:xfrm>
            <a:off x="16814480" y="2141596"/>
            <a:ext cx="2066270" cy="31803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just">
              <a:defRPr sz="2000" b="0">
                <a:latin typeface="Noteworthy Bold"/>
                <a:ea typeface="Noteworthy Bold"/>
                <a:cs typeface="Noteworthy Bold"/>
                <a:sym typeface="Noteworthy Bold"/>
              </a:defRPr>
            </a:pPr>
            <a:r>
              <a:rPr sz="2800" dirty="0"/>
              <a:t>Patterns:</a:t>
            </a:r>
          </a:p>
          <a:p>
            <a:pPr algn="just">
              <a:defRPr sz="2000" b="0">
                <a:latin typeface="Noteworthy Bold"/>
                <a:ea typeface="Noteworthy Bold"/>
                <a:cs typeface="Noteworthy Bold"/>
                <a:sym typeface="Noteworthy Bold"/>
              </a:defRPr>
            </a:pPr>
            <a:r>
              <a:rPr sz="2800" dirty="0"/>
              <a:t>Odd one out</a:t>
            </a:r>
          </a:p>
          <a:p>
            <a:pPr algn="just">
              <a:defRPr sz="1400" b="0">
                <a:latin typeface="Noteworthy Light"/>
                <a:ea typeface="Noteworthy Light"/>
                <a:cs typeface="Noteworthy Light"/>
                <a:sym typeface="Noteworthy Light"/>
              </a:defRPr>
            </a:pPr>
            <a:r>
              <a:rPr sz="1800" dirty="0"/>
              <a:t>We will</a:t>
            </a:r>
            <a:r>
              <a:rPr lang="en-GB" sz="1800" dirty="0"/>
              <a:t> continue to</a:t>
            </a:r>
            <a:r>
              <a:rPr sz="1800" dirty="0"/>
              <a:t> explore patterns and concepts behind patterns</a:t>
            </a:r>
            <a:endParaRPr lang="en-GB" sz="1800" dirty="0"/>
          </a:p>
          <a:p>
            <a:pPr algn="just">
              <a:defRPr sz="1400" b="0">
                <a:latin typeface="Noteworthy Light"/>
                <a:ea typeface="Noteworthy Light"/>
                <a:cs typeface="Noteworthy Light"/>
                <a:sym typeface="Noteworthy Light"/>
              </a:defRPr>
            </a:pPr>
            <a:r>
              <a:rPr lang="en-GB" sz="1800" dirty="0"/>
              <a:t>We will make patterns and look at patterns in numbers.</a:t>
            </a:r>
            <a:r>
              <a:rPr sz="1800" dirty="0"/>
              <a:t>. </a:t>
            </a:r>
          </a:p>
        </p:txBody>
      </p:sp>
      <p:sp>
        <p:nvSpPr>
          <p:cNvPr id="176" name="Matching…"/>
          <p:cNvSpPr txBox="1"/>
          <p:nvPr/>
        </p:nvSpPr>
        <p:spPr>
          <a:xfrm>
            <a:off x="15777024" y="4653470"/>
            <a:ext cx="3154391" cy="4103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just">
              <a:defRPr sz="2000" b="0">
                <a:latin typeface="Noteworthy Bold"/>
                <a:ea typeface="Noteworthy Bold"/>
                <a:cs typeface="Noteworthy Bold"/>
                <a:sym typeface="Noteworthy Bold"/>
              </a:defRPr>
            </a:pPr>
            <a:endParaRPr dirty="0"/>
          </a:p>
        </p:txBody>
      </p:sp>
      <p:sp>
        <p:nvSpPr>
          <p:cNvPr id="177" name="Sorting…"/>
          <p:cNvSpPr txBox="1"/>
          <p:nvPr/>
        </p:nvSpPr>
        <p:spPr>
          <a:xfrm>
            <a:off x="12521891" y="4577677"/>
            <a:ext cx="2623686" cy="4103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just">
              <a:defRPr sz="2000" b="0">
                <a:latin typeface="Noteworthy Bold"/>
                <a:ea typeface="Noteworthy Bold"/>
                <a:cs typeface="Noteworthy Bold"/>
                <a:sym typeface="Noteworthy Bold"/>
              </a:defRPr>
            </a:pPr>
            <a:endParaRPr dirty="0"/>
          </a:p>
        </p:txBody>
      </p:sp>
      <p:sp>
        <p:nvSpPr>
          <p:cNvPr id="178" name="Capacity…"/>
          <p:cNvSpPr txBox="1"/>
          <p:nvPr/>
        </p:nvSpPr>
        <p:spPr>
          <a:xfrm>
            <a:off x="13964792" y="3075870"/>
            <a:ext cx="2066270" cy="20723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algn="just">
              <a:defRPr sz="2000" b="0">
                <a:latin typeface="Noteworthy Bold"/>
                <a:ea typeface="Noteworthy Bold"/>
                <a:cs typeface="Noteworthy Bold"/>
                <a:sym typeface="Noteworthy Bold"/>
              </a:defRPr>
            </a:pPr>
            <a:r>
              <a:rPr sz="2800" dirty="0"/>
              <a:t>Capacity</a:t>
            </a:r>
            <a:r>
              <a:rPr lang="en-GB" sz="2800" dirty="0"/>
              <a:t> and measuring </a:t>
            </a:r>
            <a:endParaRPr sz="2800" dirty="0"/>
          </a:p>
          <a:p>
            <a:pPr algn="just">
              <a:defRPr sz="1400" b="0">
                <a:latin typeface="Noteworthy Light"/>
                <a:ea typeface="Noteworthy Light"/>
                <a:cs typeface="Noteworthy Light"/>
                <a:sym typeface="Noteworthy Light"/>
              </a:defRPr>
            </a:pPr>
            <a:r>
              <a:rPr sz="1800" dirty="0"/>
              <a:t>We will </a:t>
            </a:r>
            <a:r>
              <a:rPr lang="en-GB" sz="1800" dirty="0"/>
              <a:t>explore measuring in lots of  different ways. </a:t>
            </a:r>
          </a:p>
          <a:p>
            <a:pPr algn="just">
              <a:defRPr sz="1400" b="0">
                <a:latin typeface="Noteworthy Light"/>
                <a:ea typeface="Noteworthy Light"/>
                <a:cs typeface="Noteworthy Light"/>
                <a:sym typeface="Noteworthy Light"/>
              </a:defRPr>
            </a:pPr>
            <a:endParaRPr sz="1800" dirty="0"/>
          </a:p>
        </p:txBody>
      </p:sp>
      <p:pic>
        <p:nvPicPr>
          <p:cNvPr id="179" name="Screenshot 2021-08-04 at 13.07.43.png" descr="Screenshot 2021-08-04 at 13.07.43.png"/>
          <p:cNvPicPr>
            <a:picLocks noChangeAspect="1"/>
          </p:cNvPicPr>
          <p:nvPr/>
        </p:nvPicPr>
        <p:blipFill>
          <a:blip r:embed="rId15">
            <a:alphaModFix amt="66386"/>
            <a:extLst/>
          </a:blip>
          <a:stretch>
            <a:fillRect/>
          </a:stretch>
        </p:blipFill>
        <p:spPr>
          <a:xfrm>
            <a:off x="12595275" y="3392349"/>
            <a:ext cx="1012178" cy="1152161"/>
          </a:xfrm>
          <a:prstGeom prst="rect">
            <a:avLst/>
          </a:prstGeom>
          <a:ln w="12700">
            <a:miter lim="400000"/>
          </a:ln>
        </p:spPr>
      </p:pic>
      <p:sp>
        <p:nvSpPr>
          <p:cNvPr id="180" name="Phonics…"/>
          <p:cNvSpPr txBox="1"/>
          <p:nvPr/>
        </p:nvSpPr>
        <p:spPr>
          <a:xfrm>
            <a:off x="272858" y="7122675"/>
            <a:ext cx="10143443" cy="9643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just">
              <a:defRPr sz="2000" b="0">
                <a:latin typeface="Noteworthy Bold"/>
                <a:ea typeface="Noteworthy Bold"/>
                <a:cs typeface="Noteworthy Bold"/>
                <a:sym typeface="Noteworthy Bold"/>
              </a:defRPr>
            </a:pPr>
            <a:r>
              <a:rPr sz="2400" dirty="0"/>
              <a:t>Phonics</a:t>
            </a:r>
          </a:p>
          <a:p>
            <a:pPr algn="just">
              <a:defRPr sz="1400" b="0">
                <a:latin typeface="Noteworthy Light"/>
                <a:ea typeface="Noteworthy Light"/>
                <a:cs typeface="Noteworthy Light"/>
                <a:sym typeface="Noteworthy Light"/>
              </a:defRPr>
            </a:pPr>
            <a:r>
              <a:rPr sz="1600" dirty="0"/>
              <a:t>This year we </a:t>
            </a:r>
            <a:r>
              <a:rPr lang="en-GB" sz="1600" dirty="0"/>
              <a:t>be using a </a:t>
            </a:r>
            <a:r>
              <a:rPr sz="1600" dirty="0"/>
              <a:t>phonics scheme called ‘Little </a:t>
            </a:r>
            <a:r>
              <a:rPr sz="1600" dirty="0" err="1"/>
              <a:t>Wandle</a:t>
            </a:r>
            <a:r>
              <a:rPr sz="1600" dirty="0"/>
              <a:t> Letters and Sounds’. The big focus is to help the children to be able to read by Christmas. We will teach the children key skills over the Autumn term to help them to achieve this. </a:t>
            </a:r>
          </a:p>
        </p:txBody>
      </p:sp>
      <p:sp>
        <p:nvSpPr>
          <p:cNvPr id="181" name="Oral blending…"/>
          <p:cNvSpPr txBox="1"/>
          <p:nvPr/>
        </p:nvSpPr>
        <p:spPr>
          <a:xfrm>
            <a:off x="201076" y="8338562"/>
            <a:ext cx="2343320" cy="24611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just">
              <a:defRPr sz="2000" b="0">
                <a:latin typeface="Noteworthy Bold"/>
                <a:ea typeface="Noteworthy Bold"/>
                <a:cs typeface="Noteworthy Bold"/>
                <a:sym typeface="Noteworthy Bold"/>
              </a:defRPr>
            </a:pPr>
            <a:r>
              <a:rPr dirty="0"/>
              <a:t>Oral blending</a:t>
            </a:r>
          </a:p>
          <a:p>
            <a:pPr algn="l">
              <a:defRPr sz="1400" b="0">
                <a:solidFill>
                  <a:srgbClr val="0A0203"/>
                </a:solidFill>
                <a:latin typeface="Noteworthy Light"/>
                <a:ea typeface="Noteworthy Light"/>
                <a:cs typeface="Noteworthy Light"/>
                <a:sym typeface="Noteworthy Light"/>
              </a:defRPr>
            </a:pPr>
            <a:r>
              <a:rPr dirty="0"/>
              <a:t>Blending in phonics is combining broken up sounds to make a word. </a:t>
            </a:r>
          </a:p>
          <a:p>
            <a:pPr algn="l">
              <a:defRPr sz="1400" b="0">
                <a:solidFill>
                  <a:srgbClr val="0A0203"/>
                </a:solidFill>
                <a:latin typeface="Noteworthy Light"/>
                <a:ea typeface="Noteworthy Light"/>
                <a:cs typeface="Noteworthy Light"/>
                <a:sym typeface="Noteworthy Light"/>
              </a:defRPr>
            </a:pPr>
            <a:r>
              <a:rPr dirty="0"/>
              <a:t>For example, you hear ‘p-</a:t>
            </a:r>
            <a:r>
              <a:rPr dirty="0" err="1"/>
              <a:t>i</a:t>
            </a:r>
            <a:r>
              <a:rPr dirty="0"/>
              <a:t>-g’ and you merge these sounds together to make the single word ‘pig’. It is a key skill of early reading.</a:t>
            </a:r>
          </a:p>
        </p:txBody>
      </p:sp>
      <p:sp>
        <p:nvSpPr>
          <p:cNvPr id="182" name="Segmenting…"/>
          <p:cNvSpPr txBox="1"/>
          <p:nvPr/>
        </p:nvSpPr>
        <p:spPr>
          <a:xfrm>
            <a:off x="286278" y="10708145"/>
            <a:ext cx="1943872" cy="19023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just">
              <a:defRPr sz="2000" b="0">
                <a:latin typeface="Noteworthy Bold"/>
                <a:ea typeface="Noteworthy Bold"/>
                <a:cs typeface="Noteworthy Bold"/>
                <a:sym typeface="Noteworthy Bold"/>
              </a:defRPr>
            </a:pPr>
            <a:r>
              <a:t>Segmenting</a:t>
            </a:r>
          </a:p>
          <a:p>
            <a:pPr algn="l">
              <a:defRPr sz="1400" b="0">
                <a:solidFill>
                  <a:srgbClr val="0A0203"/>
                </a:solidFill>
                <a:latin typeface="Noteworthy Light"/>
                <a:ea typeface="Noteworthy Light"/>
                <a:cs typeface="Noteworthy Light"/>
                <a:sym typeface="Noteworthy Light"/>
              </a:defRPr>
            </a:pPr>
            <a:r>
              <a:t>This is the process of breaking down the words into separate sounds and syllables. For example     ro-bot.</a:t>
            </a:r>
          </a:p>
        </p:txBody>
      </p:sp>
      <p:sp>
        <p:nvSpPr>
          <p:cNvPr id="183" name="Sounds…"/>
          <p:cNvSpPr txBox="1"/>
          <p:nvPr/>
        </p:nvSpPr>
        <p:spPr>
          <a:xfrm>
            <a:off x="3997828" y="8335568"/>
            <a:ext cx="6358166" cy="190233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just">
              <a:defRPr sz="2000" b="0">
                <a:latin typeface="Noteworthy Bold"/>
                <a:ea typeface="Noteworthy Bold"/>
                <a:cs typeface="Noteworthy Bold"/>
                <a:sym typeface="Noteworthy Bold"/>
              </a:defRPr>
            </a:pPr>
            <a:r>
              <a:t>Sounds</a:t>
            </a:r>
          </a:p>
          <a:p>
            <a:pPr lvl="1" indent="0" algn="l">
              <a:defRPr sz="1400" b="0">
                <a:latin typeface="Noteworthy Light"/>
                <a:ea typeface="Noteworthy Light"/>
                <a:cs typeface="Noteworthy Light"/>
                <a:sym typeface="Noteworthy Light"/>
              </a:defRPr>
            </a:pPr>
            <a:r>
              <a:t>We will be learning these sounds (phonemes) for each of the letter of the alphabet, linking each sound to its letter (grapheme). </a:t>
            </a:r>
          </a:p>
          <a:p>
            <a:pPr lvl="1" indent="0" algn="l">
              <a:defRPr sz="1400" b="0">
                <a:latin typeface="Noteworthy Light"/>
                <a:ea typeface="Noteworthy Light"/>
                <a:cs typeface="Noteworthy Light"/>
                <a:sym typeface="Noteworthy Light"/>
              </a:defRPr>
            </a:pPr>
            <a:r>
              <a:t>We will also be learning the capital letter than corresponds with the sound. </a:t>
            </a:r>
          </a:p>
          <a:p>
            <a:pPr lvl="1" indent="0" algn="l">
              <a:defRPr sz="1400" b="0">
                <a:latin typeface="Noteworthy Light"/>
                <a:ea typeface="Noteworthy Light"/>
                <a:cs typeface="Noteworthy Light"/>
                <a:sym typeface="Noteworthy Light"/>
              </a:defRPr>
            </a:pPr>
            <a:r>
              <a:t>This will be supported by learning a handwriting rhyme for each letter to help with letter formation. </a:t>
            </a:r>
          </a:p>
        </p:txBody>
      </p:sp>
      <p:sp>
        <p:nvSpPr>
          <p:cNvPr id="184" name="We will begin to read and write simple words with the sounds that we learn. For example sat, at, pin, pip, pan, sad, mat. The children will do this on whiteboards on the carpet, during phonics and literacy session and have opportunities during choosing t"/>
          <p:cNvSpPr txBox="1"/>
          <p:nvPr/>
        </p:nvSpPr>
        <p:spPr>
          <a:xfrm>
            <a:off x="4500189" y="11959398"/>
            <a:ext cx="6007235" cy="9371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lvl="1" indent="0" algn="l">
              <a:defRPr sz="1400" b="0">
                <a:latin typeface="Noteworthy Light"/>
                <a:ea typeface="Noteworthy Light"/>
                <a:cs typeface="Noteworthy Light"/>
                <a:sym typeface="Noteworthy Light"/>
              </a:defRPr>
            </a:pPr>
            <a:r>
              <a:t>We will begin to read and write simple words with the sounds that we learn. For example sat, at, pin, pip, pan, sad, mat. The children will do this on whiteboards on the carpet, during phonics and literacy session and have opportunities during choosing time.</a:t>
            </a:r>
          </a:p>
        </p:txBody>
      </p:sp>
      <p:sp>
        <p:nvSpPr>
          <p:cNvPr id="185" name="AT HOME:These are the sounds and tricky words that we will be learning this half term. Please practice at home."/>
          <p:cNvSpPr txBox="1"/>
          <p:nvPr/>
        </p:nvSpPr>
        <p:spPr>
          <a:xfrm>
            <a:off x="8314740" y="11030593"/>
            <a:ext cx="2039145" cy="6565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lvl="1" indent="0" algn="l">
              <a:defRPr sz="1200" b="0">
                <a:solidFill>
                  <a:schemeClr val="accent5">
                    <a:hueOff val="-82419"/>
                    <a:satOff val="-9513"/>
                    <a:lumOff val="-16343"/>
                  </a:schemeClr>
                </a:solidFill>
                <a:latin typeface="Noteworthy Bold"/>
                <a:ea typeface="Noteworthy Bold"/>
                <a:cs typeface="Noteworthy Bold"/>
                <a:sym typeface="Noteworthy Bold"/>
              </a:defRPr>
            </a:pPr>
            <a:r>
              <a:rPr dirty="0"/>
              <a:t>AT HOME:</a:t>
            </a:r>
            <a:r>
              <a:rPr lang="en-GB" dirty="0"/>
              <a:t>Please practise the sound cards and </a:t>
            </a:r>
            <a:r>
              <a:rPr dirty="0"/>
              <a:t>.</a:t>
            </a:r>
            <a:r>
              <a:rPr lang="en-GB" dirty="0"/>
              <a:t>tricky words at home with your children.</a:t>
            </a:r>
            <a:endParaRPr dirty="0"/>
          </a:p>
        </p:txBody>
      </p:sp>
      <p:pic>
        <p:nvPicPr>
          <p:cNvPr id="186" name="Image" descr="Image"/>
          <p:cNvPicPr>
            <a:picLocks noChangeAspect="1"/>
          </p:cNvPicPr>
          <p:nvPr/>
        </p:nvPicPr>
        <p:blipFill>
          <a:blip r:embed="rId16">
            <a:alphaModFix amt="69395"/>
            <a:extLst/>
          </a:blip>
          <a:srcRect b="4087"/>
          <a:stretch>
            <a:fillRect/>
          </a:stretch>
        </p:blipFill>
        <p:spPr>
          <a:xfrm>
            <a:off x="2576278" y="10155913"/>
            <a:ext cx="2039265" cy="1100198"/>
          </a:xfrm>
          <a:prstGeom prst="rect">
            <a:avLst/>
          </a:prstGeom>
          <a:ln w="12700">
            <a:miter lim="400000"/>
          </a:ln>
        </p:spPr>
      </p:pic>
      <p:sp>
        <p:nvSpPr>
          <p:cNvPr id="187" name="Fine motor:…"/>
          <p:cNvSpPr txBox="1"/>
          <p:nvPr/>
        </p:nvSpPr>
        <p:spPr>
          <a:xfrm>
            <a:off x="335187" y="598571"/>
            <a:ext cx="2778800" cy="23801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just">
              <a:defRPr sz="2000" b="0" u="sng">
                <a:latin typeface="Noteworthy Bold"/>
                <a:ea typeface="Noteworthy Bold"/>
                <a:cs typeface="Noteworthy Bold"/>
                <a:sym typeface="Noteworthy Bold"/>
              </a:defRPr>
            </a:pPr>
            <a:r>
              <a:rPr sz="2800" dirty="0"/>
              <a:t>Fine motor:</a:t>
            </a:r>
          </a:p>
          <a:p>
            <a:pPr algn="just">
              <a:defRPr sz="2000" b="0">
                <a:latin typeface="Noteworthy Bold"/>
                <a:ea typeface="Noteworthy Bold"/>
                <a:cs typeface="Noteworthy Bold"/>
                <a:sym typeface="Noteworthy Bold"/>
              </a:defRPr>
            </a:pPr>
            <a:r>
              <a:rPr sz="2400" dirty="0"/>
              <a:t>Name writing</a:t>
            </a:r>
          </a:p>
          <a:p>
            <a:pPr algn="just">
              <a:defRPr sz="1400" b="0" u="sng">
                <a:latin typeface="Noteworthy Light"/>
                <a:ea typeface="Noteworthy Light"/>
                <a:cs typeface="Noteworthy Light"/>
                <a:sym typeface="Noteworthy Light"/>
              </a:defRPr>
            </a:pPr>
            <a:r>
              <a:rPr lang="en-GB" sz="1600" u="none" dirty="0"/>
              <a:t>The </a:t>
            </a:r>
            <a:r>
              <a:rPr sz="1600" u="none" dirty="0"/>
              <a:t>children will </a:t>
            </a:r>
            <a:r>
              <a:rPr lang="en-GB" sz="1600" u="none" dirty="0"/>
              <a:t>continue to practice writing their names</a:t>
            </a:r>
            <a:r>
              <a:rPr sz="1600" u="none" dirty="0"/>
              <a:t>, following the arrows to ensure they start their letters in the correct place and have the correct formation. </a:t>
            </a:r>
          </a:p>
        </p:txBody>
      </p:sp>
      <p:sp>
        <p:nvSpPr>
          <p:cNvPr id="188" name="Funky Fingers…"/>
          <p:cNvSpPr txBox="1"/>
          <p:nvPr/>
        </p:nvSpPr>
        <p:spPr>
          <a:xfrm>
            <a:off x="4417834" y="909282"/>
            <a:ext cx="4613730" cy="14875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just">
              <a:defRPr sz="2000" b="0">
                <a:latin typeface="Noteworthy Bold"/>
                <a:ea typeface="Noteworthy Bold"/>
                <a:cs typeface="Noteworthy Bold"/>
                <a:sym typeface="Noteworthy Bold"/>
              </a:defRPr>
            </a:pPr>
            <a:r>
              <a:rPr dirty="0"/>
              <a:t>Funky Fingers</a:t>
            </a:r>
          </a:p>
          <a:p>
            <a:pPr lvl="3" indent="0" algn="just">
              <a:defRPr sz="1400" b="0" u="sng">
                <a:latin typeface="Noteworthy Light"/>
                <a:ea typeface="Noteworthy Light"/>
                <a:cs typeface="Noteworthy Light"/>
                <a:sym typeface="Noteworthy Light"/>
              </a:defRPr>
            </a:pPr>
            <a:r>
              <a:rPr lang="en-GB" u="none" dirty="0"/>
              <a:t>The children </a:t>
            </a:r>
            <a:r>
              <a:rPr u="none" dirty="0"/>
              <a:t>will </a:t>
            </a:r>
            <a:r>
              <a:rPr lang="en-GB" u="none" dirty="0"/>
              <a:t>have</a:t>
            </a:r>
            <a:r>
              <a:rPr u="none" dirty="0"/>
              <a:t> </a:t>
            </a:r>
            <a:r>
              <a:rPr lang="en-GB" u="none" dirty="0"/>
              <a:t>activities</a:t>
            </a:r>
            <a:r>
              <a:rPr u="none" dirty="0"/>
              <a:t> on their table </a:t>
            </a:r>
            <a:r>
              <a:rPr u="none" dirty="0" err="1"/>
              <a:t>th</a:t>
            </a:r>
            <a:r>
              <a:rPr lang="en-GB" u="none" dirty="0"/>
              <a:t>at</a:t>
            </a:r>
            <a:r>
              <a:rPr u="none" dirty="0"/>
              <a:t> will focus on their fine motor skills. Examples of this: Playdoh, threading, drawing, stencils, scissor skills and games. These fine motor skills help the children to develop their hand muscles and support their pencil formation.</a:t>
            </a:r>
          </a:p>
        </p:txBody>
      </p:sp>
      <p:sp>
        <p:nvSpPr>
          <p:cNvPr id="189" name="Self care…"/>
          <p:cNvSpPr txBox="1"/>
          <p:nvPr/>
        </p:nvSpPr>
        <p:spPr>
          <a:xfrm>
            <a:off x="4435257" y="2788159"/>
            <a:ext cx="4713999" cy="12721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just">
              <a:defRPr sz="2000" b="0">
                <a:latin typeface="Noteworthy Bold"/>
                <a:ea typeface="Noteworthy Bold"/>
                <a:cs typeface="Noteworthy Bold"/>
                <a:sym typeface="Noteworthy Bold"/>
              </a:defRPr>
            </a:pPr>
            <a:r>
              <a:rPr dirty="0"/>
              <a:t>Self care</a:t>
            </a:r>
          </a:p>
          <a:p>
            <a:pPr algn="just">
              <a:defRPr sz="1400" b="0" u="sng">
                <a:latin typeface="Noteworthy Light"/>
                <a:ea typeface="Noteworthy Light"/>
                <a:cs typeface="Noteworthy Light"/>
                <a:sym typeface="Noteworthy Light"/>
              </a:defRPr>
            </a:pPr>
            <a:r>
              <a:rPr u="none" dirty="0"/>
              <a:t>Encourage your children to dress themselves – do</a:t>
            </a:r>
            <a:r>
              <a:rPr lang="en-GB" u="none" dirty="0" err="1"/>
              <a:t>i</a:t>
            </a:r>
            <a:r>
              <a:rPr u="none" dirty="0"/>
              <a:t>ng</a:t>
            </a:r>
            <a:r>
              <a:rPr lang="en-GB" u="none" dirty="0"/>
              <a:t> up coats, </a:t>
            </a:r>
            <a:r>
              <a:rPr u="none" dirty="0"/>
              <a:t>zips, buttons,</a:t>
            </a:r>
            <a:r>
              <a:rPr lang="en-GB" u="none" dirty="0"/>
              <a:t> shoes</a:t>
            </a:r>
            <a:r>
              <a:rPr u="none" dirty="0"/>
              <a:t>.</a:t>
            </a:r>
          </a:p>
          <a:p>
            <a:pPr algn="just">
              <a:defRPr sz="1400" b="0" u="sng">
                <a:latin typeface="Noteworthy Light"/>
                <a:ea typeface="Noteworthy Light"/>
                <a:cs typeface="Noteworthy Light"/>
                <a:sym typeface="Noteworthy Light"/>
              </a:defRPr>
            </a:pPr>
            <a:r>
              <a:rPr u="none" dirty="0"/>
              <a:t>Eating – using cutlery, opening lunch boxes and food bags. Hygiene – cleaning teeth, brushing hair, toileting.</a:t>
            </a:r>
          </a:p>
        </p:txBody>
      </p:sp>
      <p:sp>
        <p:nvSpPr>
          <p:cNvPr id="190" name="In play In play the children will improve their fine motor skills they will do this whilst using construction, doll dressing, IT and a range of other activities that will be out in provision."/>
          <p:cNvSpPr txBox="1"/>
          <p:nvPr/>
        </p:nvSpPr>
        <p:spPr>
          <a:xfrm>
            <a:off x="130008" y="3123573"/>
            <a:ext cx="2922019" cy="14875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just">
              <a:defRPr sz="2000" b="0">
                <a:latin typeface="Noteworthy Bold"/>
                <a:ea typeface="Noteworthy Bold"/>
                <a:cs typeface="Noteworthy Bold"/>
                <a:sym typeface="Noteworthy Bold"/>
              </a:defRPr>
            </a:pPr>
            <a:r>
              <a:rPr dirty="0"/>
              <a:t>In play </a:t>
            </a:r>
            <a:endParaRPr lang="en-GB" dirty="0"/>
          </a:p>
          <a:p>
            <a:pPr algn="just">
              <a:defRPr sz="2000" b="0">
                <a:latin typeface="Noteworthy Bold"/>
                <a:ea typeface="Noteworthy Bold"/>
                <a:cs typeface="Noteworthy Bold"/>
                <a:sym typeface="Noteworthy Bold"/>
              </a:defRPr>
            </a:pPr>
            <a:r>
              <a:rPr sz="1400" dirty="0">
                <a:latin typeface="Noteworthy Light"/>
                <a:ea typeface="Noteworthy Light"/>
                <a:cs typeface="Noteworthy Light"/>
                <a:sym typeface="Noteworthy Light"/>
              </a:rPr>
              <a:t>In play the children will improve their fine motor skills they will do this whilst using construction,</a:t>
            </a:r>
            <a:r>
              <a:rPr lang="en-GB" sz="1400" dirty="0">
                <a:latin typeface="Noteworthy Light"/>
                <a:ea typeface="Noteworthy Light"/>
                <a:cs typeface="Noteworthy Light"/>
                <a:sym typeface="Noteworthy Light"/>
              </a:rPr>
              <a:t> </a:t>
            </a:r>
            <a:r>
              <a:rPr sz="1400" dirty="0">
                <a:latin typeface="Noteworthy Light"/>
                <a:ea typeface="Noteworthy Light"/>
                <a:cs typeface="Noteworthy Light"/>
                <a:sym typeface="Noteworthy Light"/>
              </a:rPr>
              <a:t>dressing</a:t>
            </a:r>
            <a:r>
              <a:rPr lang="en-GB" sz="1400" dirty="0">
                <a:latin typeface="Noteworthy Light"/>
                <a:ea typeface="Noteworthy Light"/>
                <a:cs typeface="Noteworthy Light"/>
                <a:sym typeface="Noteworthy Light"/>
              </a:rPr>
              <a:t> dolls</a:t>
            </a:r>
            <a:r>
              <a:rPr sz="1400" dirty="0">
                <a:latin typeface="Noteworthy Light"/>
                <a:ea typeface="Noteworthy Light"/>
                <a:cs typeface="Noteworthy Light"/>
                <a:sym typeface="Noteworthy Light"/>
              </a:rPr>
              <a:t>, </a:t>
            </a:r>
            <a:r>
              <a:rPr lang="en-GB" sz="1400" dirty="0">
                <a:latin typeface="Noteworthy Light"/>
                <a:ea typeface="Noteworthy Light"/>
                <a:cs typeface="Noteworthy Light"/>
                <a:sym typeface="Noteworthy Light"/>
              </a:rPr>
              <a:t>threading</a:t>
            </a:r>
            <a:r>
              <a:rPr sz="1400" dirty="0">
                <a:latin typeface="Noteworthy Light"/>
                <a:ea typeface="Noteworthy Light"/>
                <a:cs typeface="Noteworthy Light"/>
                <a:sym typeface="Noteworthy Light"/>
              </a:rPr>
              <a:t> and a range of other activities that will be out in provision.  </a:t>
            </a:r>
          </a:p>
        </p:txBody>
      </p:sp>
      <p:sp>
        <p:nvSpPr>
          <p:cNvPr id="191" name="Gross motor Children use their gross motor skills to perform every day functions, such as walking and running, playground skills (e.g. climbing) and sporting skills (e.g. catching, throwing and hitting a ball with a bat). We will practice these skills du"/>
          <p:cNvSpPr txBox="1"/>
          <p:nvPr/>
        </p:nvSpPr>
        <p:spPr>
          <a:xfrm>
            <a:off x="437732" y="5284385"/>
            <a:ext cx="5536743" cy="12721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just">
              <a:defRPr sz="2000" b="0">
                <a:latin typeface="Noteworthy Bold"/>
                <a:ea typeface="Noteworthy Bold"/>
                <a:cs typeface="Noteworthy Bold"/>
                <a:sym typeface="Noteworthy Bold"/>
              </a:defRPr>
            </a:pPr>
            <a:r>
              <a:rPr dirty="0"/>
              <a:t>Gross motor </a:t>
            </a:r>
            <a:endParaRPr lang="en-GB" dirty="0"/>
          </a:p>
          <a:p>
            <a:pPr algn="just">
              <a:defRPr sz="2000" b="0">
                <a:latin typeface="Noteworthy Bold"/>
                <a:ea typeface="Noteworthy Bold"/>
                <a:cs typeface="Noteworthy Bold"/>
                <a:sym typeface="Noteworthy Bold"/>
              </a:defRPr>
            </a:pPr>
            <a:r>
              <a:rPr sz="1400" dirty="0">
                <a:latin typeface="Noteworthy Light"/>
                <a:ea typeface="Noteworthy Light"/>
                <a:cs typeface="Noteworthy Light"/>
                <a:sym typeface="Noteworthy Light"/>
              </a:rPr>
              <a:t>Children use their gross motor skills to perform every day functions, such as walking and running, playground skills (e.g. climbing) and sporting skills (e.g. catching, throwing and hitting a ball with a bat). We will practice these skills during PE sessions</a:t>
            </a:r>
            <a:r>
              <a:rPr lang="en-GB" sz="1400" dirty="0">
                <a:latin typeface="Noteworthy Light"/>
                <a:ea typeface="Noteworthy Light"/>
                <a:cs typeface="Noteworthy Light"/>
                <a:sym typeface="Noteworthy Light"/>
              </a:rPr>
              <a:t> and in the outside area</a:t>
            </a:r>
            <a:r>
              <a:rPr sz="1400" dirty="0">
                <a:latin typeface="Noteworthy Light"/>
                <a:ea typeface="Noteworthy Light"/>
                <a:cs typeface="Noteworthy Light"/>
                <a:sym typeface="Noteworthy Light"/>
              </a:rPr>
              <a:t>.</a:t>
            </a:r>
          </a:p>
        </p:txBody>
      </p:sp>
      <p:sp>
        <p:nvSpPr>
          <p:cNvPr id="192" name="AT HOME: Can you follow some instructions to make some playdoh to play with at home?…"/>
          <p:cNvSpPr txBox="1"/>
          <p:nvPr/>
        </p:nvSpPr>
        <p:spPr>
          <a:xfrm>
            <a:off x="145978" y="4725979"/>
            <a:ext cx="8825938" cy="5334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just">
              <a:defRPr sz="1400" b="0">
                <a:solidFill>
                  <a:schemeClr val="accent5">
                    <a:hueOff val="-82419"/>
                    <a:satOff val="-9513"/>
                    <a:lumOff val="-16343"/>
                  </a:schemeClr>
                </a:solidFill>
                <a:latin typeface="Noteworthy Bold"/>
                <a:ea typeface="Noteworthy Bold"/>
                <a:cs typeface="Noteworthy Bold"/>
                <a:sym typeface="Noteworthy Bold"/>
              </a:defRPr>
            </a:pPr>
            <a:r>
              <a:rPr dirty="0"/>
              <a:t>AT HOME: Pencil grips- We will be teaching the children to write using a tripod grip- please encourage this at home</a:t>
            </a:r>
            <a:r>
              <a:rPr lang="en-GB" dirty="0"/>
              <a:t>. Encourage the children to be independent as possible. Try to use cutlery and eat independently</a:t>
            </a:r>
            <a:r>
              <a:rPr dirty="0"/>
              <a:t>.</a:t>
            </a:r>
          </a:p>
        </p:txBody>
      </p:sp>
      <p:pic>
        <p:nvPicPr>
          <p:cNvPr id="193" name="Image" descr="Image"/>
          <p:cNvPicPr>
            <a:picLocks noChangeAspect="1"/>
          </p:cNvPicPr>
          <p:nvPr/>
        </p:nvPicPr>
        <p:blipFill>
          <a:blip r:embed="rId17">
            <a:extLst/>
          </a:blip>
          <a:srcRect l="272" t="223" r="193" b="65"/>
          <a:stretch>
            <a:fillRect/>
          </a:stretch>
        </p:blipFill>
        <p:spPr>
          <a:xfrm>
            <a:off x="12688337" y="6124390"/>
            <a:ext cx="1193632" cy="1197613"/>
          </a:xfrm>
          <a:custGeom>
            <a:avLst/>
            <a:gdLst/>
            <a:ahLst/>
            <a:cxnLst>
              <a:cxn ang="0">
                <a:pos x="wd2" y="hd2"/>
              </a:cxn>
              <a:cxn ang="5400000">
                <a:pos x="wd2" y="hd2"/>
              </a:cxn>
              <a:cxn ang="10800000">
                <a:pos x="wd2" y="hd2"/>
              </a:cxn>
              <a:cxn ang="16200000">
                <a:pos x="wd2" y="hd2"/>
              </a:cxn>
            </a:cxnLst>
            <a:rect l="0" t="0" r="r" b="b"/>
            <a:pathLst>
              <a:path w="21600" h="21600" extrusionOk="0">
                <a:moveTo>
                  <a:pt x="10418" y="0"/>
                </a:moveTo>
                <a:cubicBezTo>
                  <a:pt x="8787" y="95"/>
                  <a:pt x="8741" y="376"/>
                  <a:pt x="8185" y="1178"/>
                </a:cubicBezTo>
                <a:cubicBezTo>
                  <a:pt x="7424" y="2273"/>
                  <a:pt x="7359" y="2635"/>
                  <a:pt x="7767" y="3964"/>
                </a:cubicBezTo>
                <a:cubicBezTo>
                  <a:pt x="7872" y="4306"/>
                  <a:pt x="7938" y="4281"/>
                  <a:pt x="6225" y="4581"/>
                </a:cubicBezTo>
                <a:cubicBezTo>
                  <a:pt x="5018" y="4793"/>
                  <a:pt x="4911" y="4837"/>
                  <a:pt x="4553" y="5285"/>
                </a:cubicBezTo>
                <a:lnTo>
                  <a:pt x="4179" y="5759"/>
                </a:lnTo>
                <a:lnTo>
                  <a:pt x="4409" y="6994"/>
                </a:lnTo>
                <a:cubicBezTo>
                  <a:pt x="4540" y="7676"/>
                  <a:pt x="4618" y="8277"/>
                  <a:pt x="4568" y="8330"/>
                </a:cubicBezTo>
                <a:cubicBezTo>
                  <a:pt x="4518" y="8382"/>
                  <a:pt x="3933" y="8685"/>
                  <a:pt x="3271" y="9005"/>
                </a:cubicBezTo>
                <a:cubicBezTo>
                  <a:pt x="1342" y="9936"/>
                  <a:pt x="1211" y="10179"/>
                  <a:pt x="1960" y="11604"/>
                </a:cubicBezTo>
                <a:cubicBezTo>
                  <a:pt x="2406" y="12454"/>
                  <a:pt x="2399" y="12739"/>
                  <a:pt x="1931" y="12739"/>
                </a:cubicBezTo>
                <a:cubicBezTo>
                  <a:pt x="1469" y="12739"/>
                  <a:pt x="664" y="13083"/>
                  <a:pt x="317" y="13428"/>
                </a:cubicBezTo>
                <a:lnTo>
                  <a:pt x="0" y="13744"/>
                </a:lnTo>
                <a:cubicBezTo>
                  <a:pt x="34" y="14225"/>
                  <a:pt x="89" y="14317"/>
                  <a:pt x="173" y="14333"/>
                </a:cubicBezTo>
                <a:cubicBezTo>
                  <a:pt x="340" y="14365"/>
                  <a:pt x="403" y="14507"/>
                  <a:pt x="403" y="14836"/>
                </a:cubicBezTo>
                <a:cubicBezTo>
                  <a:pt x="403" y="15338"/>
                  <a:pt x="749" y="15487"/>
                  <a:pt x="836" y="15022"/>
                </a:cubicBezTo>
                <a:cubicBezTo>
                  <a:pt x="938" y="14475"/>
                  <a:pt x="1383" y="14289"/>
                  <a:pt x="1383" y="14793"/>
                </a:cubicBezTo>
                <a:cubicBezTo>
                  <a:pt x="1383" y="15057"/>
                  <a:pt x="1768" y="15482"/>
                  <a:pt x="2003" y="15482"/>
                </a:cubicBezTo>
                <a:cubicBezTo>
                  <a:pt x="2260" y="15482"/>
                  <a:pt x="2214" y="15026"/>
                  <a:pt x="1902" y="14419"/>
                </a:cubicBezTo>
                <a:cubicBezTo>
                  <a:pt x="1752" y="14128"/>
                  <a:pt x="1653" y="13815"/>
                  <a:pt x="1686" y="13730"/>
                </a:cubicBezTo>
                <a:cubicBezTo>
                  <a:pt x="1719" y="13645"/>
                  <a:pt x="1997" y="13415"/>
                  <a:pt x="2291" y="13213"/>
                </a:cubicBezTo>
                <a:lnTo>
                  <a:pt x="2824" y="12839"/>
                </a:lnTo>
                <a:lnTo>
                  <a:pt x="3329" y="13385"/>
                </a:lnTo>
                <a:cubicBezTo>
                  <a:pt x="3713" y="13787"/>
                  <a:pt x="3945" y="13916"/>
                  <a:pt x="4251" y="13916"/>
                </a:cubicBezTo>
                <a:cubicBezTo>
                  <a:pt x="4850" y="13916"/>
                  <a:pt x="4885" y="13690"/>
                  <a:pt x="4323" y="13457"/>
                </a:cubicBezTo>
                <a:cubicBezTo>
                  <a:pt x="3495" y="13114"/>
                  <a:pt x="3003" y="12647"/>
                  <a:pt x="2579" y="11805"/>
                </a:cubicBezTo>
                <a:cubicBezTo>
                  <a:pt x="2056" y="10767"/>
                  <a:pt x="2064" y="10359"/>
                  <a:pt x="2579" y="9996"/>
                </a:cubicBezTo>
                <a:cubicBezTo>
                  <a:pt x="3215" y="9546"/>
                  <a:pt x="4556" y="9051"/>
                  <a:pt x="4712" y="9206"/>
                </a:cubicBezTo>
                <a:cubicBezTo>
                  <a:pt x="4786" y="9280"/>
                  <a:pt x="5115" y="10766"/>
                  <a:pt x="5447" y="12509"/>
                </a:cubicBezTo>
                <a:lnTo>
                  <a:pt x="6052" y="15683"/>
                </a:lnTo>
                <a:lnTo>
                  <a:pt x="6715" y="15841"/>
                </a:lnTo>
                <a:cubicBezTo>
                  <a:pt x="7076" y="15932"/>
                  <a:pt x="7927" y="16039"/>
                  <a:pt x="8603" y="16085"/>
                </a:cubicBezTo>
                <a:cubicBezTo>
                  <a:pt x="9443" y="16142"/>
                  <a:pt x="9853" y="16224"/>
                  <a:pt x="9899" y="16344"/>
                </a:cubicBezTo>
                <a:cubicBezTo>
                  <a:pt x="9976" y="16542"/>
                  <a:pt x="9601" y="19987"/>
                  <a:pt x="9482" y="20178"/>
                </a:cubicBezTo>
                <a:cubicBezTo>
                  <a:pt x="9432" y="20258"/>
                  <a:pt x="9276" y="20258"/>
                  <a:pt x="9064" y="20178"/>
                </a:cubicBezTo>
                <a:cubicBezTo>
                  <a:pt x="8169" y="19841"/>
                  <a:pt x="6530" y="20139"/>
                  <a:pt x="5418" y="20839"/>
                </a:cubicBezTo>
                <a:cubicBezTo>
                  <a:pt x="4817" y="21217"/>
                  <a:pt x="4798" y="21254"/>
                  <a:pt x="5029" y="21428"/>
                </a:cubicBezTo>
                <a:cubicBezTo>
                  <a:pt x="5217" y="21569"/>
                  <a:pt x="6596" y="21592"/>
                  <a:pt x="12061" y="21600"/>
                </a:cubicBezTo>
                <a:cubicBezTo>
                  <a:pt x="17262" y="21582"/>
                  <a:pt x="17297" y="21481"/>
                  <a:pt x="16225" y="20781"/>
                </a:cubicBezTo>
                <a:cubicBezTo>
                  <a:pt x="15297" y="20175"/>
                  <a:pt x="14499" y="19994"/>
                  <a:pt x="13214" y="20092"/>
                </a:cubicBezTo>
                <a:cubicBezTo>
                  <a:pt x="12532" y="20144"/>
                  <a:pt x="12147" y="20127"/>
                  <a:pt x="12090" y="20035"/>
                </a:cubicBezTo>
                <a:cubicBezTo>
                  <a:pt x="11963" y="19832"/>
                  <a:pt x="11546" y="16130"/>
                  <a:pt x="11643" y="16071"/>
                </a:cubicBezTo>
                <a:cubicBezTo>
                  <a:pt x="11687" y="16043"/>
                  <a:pt x="12134" y="15925"/>
                  <a:pt x="12637" y="15812"/>
                </a:cubicBezTo>
                <a:cubicBezTo>
                  <a:pt x="14701" y="15349"/>
                  <a:pt x="15203" y="14934"/>
                  <a:pt x="15332" y="13529"/>
                </a:cubicBezTo>
                <a:cubicBezTo>
                  <a:pt x="15389" y="12901"/>
                  <a:pt x="15433" y="12816"/>
                  <a:pt x="15663" y="12854"/>
                </a:cubicBezTo>
                <a:cubicBezTo>
                  <a:pt x="17304" y="13119"/>
                  <a:pt x="18213" y="12978"/>
                  <a:pt x="19021" y="12351"/>
                </a:cubicBezTo>
                <a:cubicBezTo>
                  <a:pt x="19721" y="11808"/>
                  <a:pt x="19971" y="11769"/>
                  <a:pt x="20332" y="12150"/>
                </a:cubicBezTo>
                <a:cubicBezTo>
                  <a:pt x="20662" y="12498"/>
                  <a:pt x="21110" y="12590"/>
                  <a:pt x="21110" y="12308"/>
                </a:cubicBezTo>
                <a:cubicBezTo>
                  <a:pt x="21110" y="12215"/>
                  <a:pt x="21052" y="12077"/>
                  <a:pt x="20966" y="11992"/>
                </a:cubicBezTo>
                <a:cubicBezTo>
                  <a:pt x="20846" y="11873"/>
                  <a:pt x="20902" y="11802"/>
                  <a:pt x="21225" y="11690"/>
                </a:cubicBezTo>
                <a:lnTo>
                  <a:pt x="21600" y="11547"/>
                </a:lnTo>
                <a:cubicBezTo>
                  <a:pt x="21575" y="10726"/>
                  <a:pt x="21541" y="10339"/>
                  <a:pt x="21485" y="10283"/>
                </a:cubicBezTo>
                <a:cubicBezTo>
                  <a:pt x="21137" y="9938"/>
                  <a:pt x="20122" y="10208"/>
                  <a:pt x="19453" y="10814"/>
                </a:cubicBezTo>
                <a:cubicBezTo>
                  <a:pt x="19169" y="11072"/>
                  <a:pt x="19166" y="11069"/>
                  <a:pt x="19021" y="10800"/>
                </a:cubicBezTo>
                <a:cubicBezTo>
                  <a:pt x="18821" y="10429"/>
                  <a:pt x="18391" y="10217"/>
                  <a:pt x="18012" y="10312"/>
                </a:cubicBezTo>
                <a:cubicBezTo>
                  <a:pt x="17548" y="10427"/>
                  <a:pt x="17626" y="10608"/>
                  <a:pt x="18257" y="10886"/>
                </a:cubicBezTo>
                <a:cubicBezTo>
                  <a:pt x="19075" y="11246"/>
                  <a:pt x="19214" y="11464"/>
                  <a:pt x="18848" y="11805"/>
                </a:cubicBezTo>
                <a:cubicBezTo>
                  <a:pt x="18412" y="12211"/>
                  <a:pt x="17585" y="12513"/>
                  <a:pt x="16888" y="12523"/>
                </a:cubicBezTo>
                <a:cubicBezTo>
                  <a:pt x="16414" y="12531"/>
                  <a:pt x="16173" y="12456"/>
                  <a:pt x="15807" y="12179"/>
                </a:cubicBezTo>
                <a:cubicBezTo>
                  <a:pt x="15367" y="11845"/>
                  <a:pt x="15332" y="11764"/>
                  <a:pt x="15332" y="11102"/>
                </a:cubicBezTo>
                <a:cubicBezTo>
                  <a:pt x="15332" y="10277"/>
                  <a:pt x="15224" y="10225"/>
                  <a:pt x="14597" y="10771"/>
                </a:cubicBezTo>
                <a:cubicBezTo>
                  <a:pt x="13694" y="11558"/>
                  <a:pt x="12632" y="11383"/>
                  <a:pt x="12162" y="10355"/>
                </a:cubicBezTo>
                <a:cubicBezTo>
                  <a:pt x="11827" y="9623"/>
                  <a:pt x="11827" y="8881"/>
                  <a:pt x="12162" y="8703"/>
                </a:cubicBezTo>
                <a:cubicBezTo>
                  <a:pt x="12623" y="8458"/>
                  <a:pt x="13399" y="8541"/>
                  <a:pt x="13876" y="8890"/>
                </a:cubicBezTo>
                <a:cubicBezTo>
                  <a:pt x="14122" y="9069"/>
                  <a:pt x="14399" y="9220"/>
                  <a:pt x="14482" y="9220"/>
                </a:cubicBezTo>
                <a:cubicBezTo>
                  <a:pt x="14564" y="9220"/>
                  <a:pt x="14808" y="8965"/>
                  <a:pt x="15029" y="8660"/>
                </a:cubicBezTo>
                <a:cubicBezTo>
                  <a:pt x="15419" y="8122"/>
                  <a:pt x="15426" y="8045"/>
                  <a:pt x="15519" y="6190"/>
                </a:cubicBezTo>
                <a:lnTo>
                  <a:pt x="15620" y="4280"/>
                </a:lnTo>
                <a:lnTo>
                  <a:pt x="14784" y="4208"/>
                </a:lnTo>
                <a:cubicBezTo>
                  <a:pt x="14324" y="4166"/>
                  <a:pt x="13360" y="4090"/>
                  <a:pt x="12637" y="4036"/>
                </a:cubicBezTo>
                <a:cubicBezTo>
                  <a:pt x="11125" y="3922"/>
                  <a:pt x="11022" y="3820"/>
                  <a:pt x="11585" y="3002"/>
                </a:cubicBezTo>
                <a:cubicBezTo>
                  <a:pt x="11885" y="2566"/>
                  <a:pt x="11920" y="2386"/>
                  <a:pt x="11874" y="1738"/>
                </a:cubicBezTo>
                <a:cubicBezTo>
                  <a:pt x="11829" y="1107"/>
                  <a:pt x="11752" y="922"/>
                  <a:pt x="11398" y="560"/>
                </a:cubicBezTo>
                <a:cubicBezTo>
                  <a:pt x="11166" y="323"/>
                  <a:pt x="11031" y="92"/>
                  <a:pt x="11081" y="43"/>
                </a:cubicBezTo>
                <a:cubicBezTo>
                  <a:pt x="11096" y="28"/>
                  <a:pt x="10811" y="12"/>
                  <a:pt x="10418" y="0"/>
                </a:cubicBezTo>
                <a:close/>
              </a:path>
            </a:pathLst>
          </a:custGeom>
          <a:ln w="12700">
            <a:miter lim="400000"/>
          </a:ln>
        </p:spPr>
      </p:pic>
      <p:sp>
        <p:nvSpPr>
          <p:cNvPr id="194" name="Jigsaw  We follow a scheme called Jigsaw to focus on PSHE, which links to PSED in EYFS. The first topic focus is: Being me in my world- this will look at the children being in our community as a school, where they live, who they are and what makes them u"/>
          <p:cNvSpPr txBox="1"/>
          <p:nvPr/>
        </p:nvSpPr>
        <p:spPr>
          <a:xfrm>
            <a:off x="10774895" y="6253322"/>
            <a:ext cx="3704273" cy="17825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lvl="1" algn="just">
              <a:spcBef>
                <a:spcPts val="5900"/>
              </a:spcBef>
              <a:defRPr sz="2000" b="0">
                <a:latin typeface="Noteworthy Bold"/>
                <a:ea typeface="Noteworthy Bold"/>
                <a:cs typeface="Noteworthy Bold"/>
                <a:sym typeface="Noteworthy Bold"/>
              </a:defRPr>
            </a:pPr>
            <a:r>
              <a:rPr lang="en-GB" sz="3200" u="sng" dirty="0"/>
              <a:t>Jigsaw </a:t>
            </a:r>
            <a:endParaRPr lang="en-GB" sz="3200" u="sng" dirty="0">
              <a:latin typeface="Noteworthy Bold"/>
              <a:sym typeface="Noteworthy Bold"/>
            </a:endParaRPr>
          </a:p>
          <a:p>
            <a:pPr lvl="1" algn="just">
              <a:spcBef>
                <a:spcPts val="5900"/>
              </a:spcBef>
              <a:defRPr sz="2000" b="0">
                <a:latin typeface="Noteworthy Bold"/>
                <a:ea typeface="Noteworthy Bold"/>
                <a:cs typeface="Noteworthy Bold"/>
                <a:sym typeface="Noteworthy Bold"/>
              </a:defRPr>
            </a:pPr>
            <a:r>
              <a:rPr lang="en-GB" sz="2800" dirty="0">
                <a:latin typeface="Noteworthy Light"/>
                <a:ea typeface="Noteworthy Light"/>
                <a:cs typeface="Noteworthy Light"/>
                <a:sym typeface="Noteworthy Light"/>
              </a:rPr>
              <a:t>Dreams and Goals </a:t>
            </a:r>
          </a:p>
        </p:txBody>
      </p:sp>
      <p:sp>
        <p:nvSpPr>
          <p:cNvPr id="195" name="AT HOME: Talk to your children about ways we can be a really good friend."/>
          <p:cNvSpPr txBox="1"/>
          <p:nvPr/>
        </p:nvSpPr>
        <p:spPr>
          <a:xfrm>
            <a:off x="11237632" y="12322535"/>
            <a:ext cx="2778800" cy="9335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lvl="1" indent="0" algn="l">
              <a:defRPr sz="1200" b="0">
                <a:solidFill>
                  <a:schemeClr val="accent5">
                    <a:hueOff val="-82419"/>
                    <a:satOff val="-9513"/>
                    <a:lumOff val="-16343"/>
                  </a:schemeClr>
                </a:solidFill>
                <a:latin typeface="Noteworthy Bold"/>
                <a:ea typeface="Noteworthy Bold"/>
                <a:cs typeface="Noteworthy Bold"/>
                <a:sym typeface="Noteworthy Bold"/>
              </a:defRPr>
            </a:pPr>
            <a:r>
              <a:rPr sz="1800" dirty="0"/>
              <a:t>AT HOME: Talk to your children about ways we can be a really good friend. </a:t>
            </a:r>
          </a:p>
        </p:txBody>
      </p:sp>
      <p:sp>
        <p:nvSpPr>
          <p:cNvPr id="197" name="Rainbow charts…"/>
          <p:cNvSpPr txBox="1"/>
          <p:nvPr/>
        </p:nvSpPr>
        <p:spPr>
          <a:xfrm>
            <a:off x="10584230" y="9192259"/>
            <a:ext cx="4085604" cy="4103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a:defRPr sz="2000" b="0">
                <a:latin typeface="Noteworthy Bold"/>
                <a:ea typeface="Noteworthy Bold"/>
                <a:cs typeface="Noteworthy Bold"/>
                <a:sym typeface="Noteworthy Bold"/>
              </a:defRPr>
            </a:lvl1pPr>
            <a:lvl2pPr indent="0" algn="l">
              <a:defRPr sz="1400" b="0">
                <a:latin typeface="Noteworthy Light"/>
                <a:ea typeface="Noteworthy Light"/>
                <a:cs typeface="Noteworthy Light"/>
                <a:sym typeface="Noteworthy Light"/>
              </a:defRPr>
            </a:lvl2pPr>
          </a:lstStyle>
          <a:p>
            <a:endParaRPr dirty="0"/>
          </a:p>
        </p:txBody>
      </p:sp>
      <p:sp>
        <p:nvSpPr>
          <p:cNvPr id="198" name="Class rulesThe children will help us to decided on class rules for the year."/>
          <p:cNvSpPr txBox="1"/>
          <p:nvPr/>
        </p:nvSpPr>
        <p:spPr>
          <a:xfrm>
            <a:off x="11727882" y="10087003"/>
            <a:ext cx="2922019" cy="3180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l">
              <a:defRPr sz="2000" b="0">
                <a:latin typeface="Noteworthy Bold"/>
                <a:ea typeface="Noteworthy Bold"/>
                <a:cs typeface="Noteworthy Bold"/>
                <a:sym typeface="Noteworthy Bold"/>
              </a:defRPr>
            </a:pPr>
            <a:endParaRPr sz="1400" dirty="0">
              <a:latin typeface="Noteworthy Light"/>
              <a:ea typeface="Noteworthy Light"/>
              <a:cs typeface="Noteworthy Light"/>
              <a:sym typeface="Noteworthy Light"/>
            </a:endParaRPr>
          </a:p>
        </p:txBody>
      </p:sp>
      <p:sp>
        <p:nvSpPr>
          <p:cNvPr id="201" name="Music We will sing a range of nursery rhymes in class, as a whole, in groups and individually. This year we will also be following a music scheme called Charanga."/>
          <p:cNvSpPr txBox="1"/>
          <p:nvPr/>
        </p:nvSpPr>
        <p:spPr>
          <a:xfrm>
            <a:off x="14793190" y="11716696"/>
            <a:ext cx="4074000" cy="10567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l">
              <a:defRPr sz="2000" b="0">
                <a:latin typeface="Noteworthy Bold"/>
                <a:ea typeface="Noteworthy Bold"/>
                <a:cs typeface="Noteworthy Bold"/>
                <a:sym typeface="Noteworthy Bold"/>
              </a:defRPr>
            </a:pPr>
            <a:r>
              <a:rPr dirty="0"/>
              <a:t>Music </a:t>
            </a:r>
            <a:r>
              <a:rPr sz="1400" dirty="0">
                <a:latin typeface="Noteworthy Light"/>
                <a:ea typeface="Noteworthy Light"/>
                <a:cs typeface="Noteworthy Light"/>
                <a:sym typeface="Noteworthy Light"/>
              </a:rPr>
              <a:t>We will </a:t>
            </a:r>
            <a:r>
              <a:rPr lang="en-GB" sz="1400" dirty="0">
                <a:latin typeface="Noteworthy Light"/>
                <a:ea typeface="Noteworthy Light"/>
                <a:cs typeface="Noteworthy Light"/>
                <a:sym typeface="Noteworthy Light"/>
              </a:rPr>
              <a:t>continue to use the musical instruments to tap out tunes and beats to a song and sing along . We will also enjoy a music session with Piano Pete. </a:t>
            </a:r>
            <a:endParaRPr sz="1400" dirty="0">
              <a:latin typeface="Noteworthy Light"/>
              <a:ea typeface="Noteworthy Light"/>
              <a:cs typeface="Noteworthy Light"/>
              <a:sym typeface="Noteworthy Light"/>
            </a:endParaRPr>
          </a:p>
        </p:txBody>
      </p:sp>
      <p:pic>
        <p:nvPicPr>
          <p:cNvPr id="202" name="Image" descr="Image"/>
          <p:cNvPicPr>
            <a:picLocks noChangeAspect="1"/>
          </p:cNvPicPr>
          <p:nvPr/>
        </p:nvPicPr>
        <p:blipFill>
          <a:blip r:embed="rId18">
            <a:extLst/>
          </a:blip>
          <a:srcRect l="8490" t="27499" r="8486" b="27474"/>
          <a:stretch>
            <a:fillRect/>
          </a:stretch>
        </p:blipFill>
        <p:spPr>
          <a:xfrm>
            <a:off x="12000829" y="11558531"/>
            <a:ext cx="1100535" cy="596852"/>
          </a:xfrm>
          <a:custGeom>
            <a:avLst/>
            <a:gdLst/>
            <a:ahLst/>
            <a:cxnLst>
              <a:cxn ang="0">
                <a:pos x="wd2" y="hd2"/>
              </a:cxn>
              <a:cxn ang="5400000">
                <a:pos x="wd2" y="hd2"/>
              </a:cxn>
              <a:cxn ang="10800000">
                <a:pos x="wd2" y="hd2"/>
              </a:cxn>
              <a:cxn ang="16200000">
                <a:pos x="wd2" y="hd2"/>
              </a:cxn>
            </a:cxnLst>
            <a:rect l="0" t="0" r="r" b="b"/>
            <a:pathLst>
              <a:path w="21600" h="21403" extrusionOk="0">
                <a:moveTo>
                  <a:pt x="11653" y="51"/>
                </a:moveTo>
                <a:cubicBezTo>
                  <a:pt x="9595" y="-189"/>
                  <a:pt x="7537" y="427"/>
                  <a:pt x="5865" y="1844"/>
                </a:cubicBezTo>
                <a:cubicBezTo>
                  <a:pt x="4327" y="3149"/>
                  <a:pt x="2956" y="5289"/>
                  <a:pt x="2010" y="7879"/>
                </a:cubicBezTo>
                <a:cubicBezTo>
                  <a:pt x="1367" y="9636"/>
                  <a:pt x="910" y="11434"/>
                  <a:pt x="561" y="13543"/>
                </a:cubicBezTo>
                <a:cubicBezTo>
                  <a:pt x="241" y="15471"/>
                  <a:pt x="0" y="18187"/>
                  <a:pt x="0" y="19890"/>
                </a:cubicBezTo>
                <a:lnTo>
                  <a:pt x="0" y="20545"/>
                </a:lnTo>
                <a:lnTo>
                  <a:pt x="499" y="20588"/>
                </a:lnTo>
                <a:cubicBezTo>
                  <a:pt x="774" y="20611"/>
                  <a:pt x="1524" y="20651"/>
                  <a:pt x="2165" y="20673"/>
                </a:cubicBezTo>
                <a:cubicBezTo>
                  <a:pt x="4967" y="20770"/>
                  <a:pt x="7279" y="20860"/>
                  <a:pt x="8046" y="20901"/>
                </a:cubicBezTo>
                <a:lnTo>
                  <a:pt x="8880" y="20944"/>
                </a:lnTo>
                <a:lnTo>
                  <a:pt x="8880" y="20289"/>
                </a:lnTo>
                <a:cubicBezTo>
                  <a:pt x="8882" y="18466"/>
                  <a:pt x="9264" y="17298"/>
                  <a:pt x="9994" y="16887"/>
                </a:cubicBezTo>
                <a:cubicBezTo>
                  <a:pt x="10397" y="16661"/>
                  <a:pt x="11081" y="16663"/>
                  <a:pt x="11419" y="16887"/>
                </a:cubicBezTo>
                <a:cubicBezTo>
                  <a:pt x="12072" y="17320"/>
                  <a:pt x="12533" y="18296"/>
                  <a:pt x="12720" y="19634"/>
                </a:cubicBezTo>
                <a:cubicBezTo>
                  <a:pt x="12765" y="19952"/>
                  <a:pt x="12806" y="20405"/>
                  <a:pt x="12806" y="20645"/>
                </a:cubicBezTo>
                <a:cubicBezTo>
                  <a:pt x="12806" y="20944"/>
                  <a:pt x="12817" y="21085"/>
                  <a:pt x="12853" y="21086"/>
                </a:cubicBezTo>
                <a:cubicBezTo>
                  <a:pt x="13746" y="21101"/>
                  <a:pt x="15545" y="21171"/>
                  <a:pt x="15727" y="21200"/>
                </a:cubicBezTo>
                <a:cubicBezTo>
                  <a:pt x="15862" y="21221"/>
                  <a:pt x="16728" y="21262"/>
                  <a:pt x="17651" y="21285"/>
                </a:cubicBezTo>
                <a:cubicBezTo>
                  <a:pt x="18573" y="21308"/>
                  <a:pt x="19513" y="21343"/>
                  <a:pt x="19738" y="21370"/>
                </a:cubicBezTo>
                <a:cubicBezTo>
                  <a:pt x="19963" y="21398"/>
                  <a:pt x="20476" y="21411"/>
                  <a:pt x="20876" y="21399"/>
                </a:cubicBezTo>
                <a:lnTo>
                  <a:pt x="21600" y="21370"/>
                </a:lnTo>
                <a:lnTo>
                  <a:pt x="21600" y="20147"/>
                </a:lnTo>
                <a:cubicBezTo>
                  <a:pt x="21600" y="14869"/>
                  <a:pt x="20678" y="9867"/>
                  <a:pt x="19053" y="6327"/>
                </a:cubicBezTo>
                <a:cubicBezTo>
                  <a:pt x="17749" y="3488"/>
                  <a:pt x="15856" y="1459"/>
                  <a:pt x="13694" y="578"/>
                </a:cubicBezTo>
                <a:cubicBezTo>
                  <a:pt x="13023" y="304"/>
                  <a:pt x="12339" y="131"/>
                  <a:pt x="11653" y="51"/>
                </a:cubicBezTo>
                <a:close/>
              </a:path>
            </a:pathLst>
          </a:custGeom>
          <a:ln w="12700">
            <a:miter lim="400000"/>
          </a:ln>
        </p:spPr>
      </p:pic>
      <p:sp>
        <p:nvSpPr>
          <p:cNvPr id="203" name="Role play  The children will be able to perform and role play in a range of different spaces. Including; a home corner and a farm shop."/>
          <p:cNvSpPr txBox="1"/>
          <p:nvPr/>
        </p:nvSpPr>
        <p:spPr>
          <a:xfrm>
            <a:off x="15145577" y="7347687"/>
            <a:ext cx="3516497" cy="16414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just">
              <a:defRPr sz="2000" b="0">
                <a:latin typeface="Noteworthy Bold"/>
                <a:ea typeface="Noteworthy Bold"/>
                <a:cs typeface="Noteworthy Bold"/>
                <a:sym typeface="Noteworthy Bold"/>
              </a:defRPr>
            </a:pPr>
            <a:r>
              <a:rPr dirty="0"/>
              <a:t>Role play</a:t>
            </a:r>
            <a:r>
              <a:rPr lang="en-GB" dirty="0"/>
              <a:t> we will be acting different roles. </a:t>
            </a:r>
          </a:p>
          <a:p>
            <a:pPr algn="just">
              <a:defRPr sz="2000" b="0">
                <a:latin typeface="Noteworthy Bold"/>
                <a:ea typeface="Noteworthy Bold"/>
                <a:cs typeface="Noteworthy Bold"/>
                <a:sym typeface="Noteworthy Bold"/>
              </a:defRPr>
            </a:pPr>
            <a:r>
              <a:rPr lang="en-GB" sz="2000" dirty="0">
                <a:latin typeface="Noteworthy Light"/>
                <a:ea typeface="Noteworthy Light"/>
                <a:cs typeface="Noteworthy Light"/>
                <a:sym typeface="Noteworthy Light"/>
              </a:rPr>
              <a:t>We will also use boxes and loose parts to make up own imaginative play. </a:t>
            </a:r>
            <a:endParaRPr sz="2000" dirty="0">
              <a:latin typeface="Noteworthy Light"/>
              <a:ea typeface="Noteworthy Light"/>
              <a:cs typeface="Noteworthy Light"/>
              <a:sym typeface="Noteworthy Light"/>
            </a:endParaRPr>
          </a:p>
        </p:txBody>
      </p:sp>
      <p:sp>
        <p:nvSpPr>
          <p:cNvPr id="204" name="Art  The children will complete a painted self portrait for the entrance wall, they will also complete a school project of a self portrait- They will do one in a special book every year in the Abbey."/>
          <p:cNvSpPr txBox="1"/>
          <p:nvPr/>
        </p:nvSpPr>
        <p:spPr>
          <a:xfrm>
            <a:off x="14808181" y="8928755"/>
            <a:ext cx="4091397" cy="10874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just">
              <a:defRPr sz="2000" b="0">
                <a:latin typeface="Noteworthy Bold"/>
                <a:ea typeface="Noteworthy Bold"/>
                <a:cs typeface="Noteworthy Bold"/>
                <a:sym typeface="Noteworthy Bold"/>
              </a:defRPr>
            </a:pPr>
            <a:r>
              <a:rPr sz="2400" u="sng" dirty="0"/>
              <a:t>Art</a:t>
            </a:r>
            <a:r>
              <a:rPr lang="en-GB" sz="2400" dirty="0"/>
              <a:t> </a:t>
            </a:r>
          </a:p>
          <a:p>
            <a:pPr algn="just">
              <a:defRPr sz="2000" b="0">
                <a:latin typeface="Noteworthy Bold"/>
                <a:ea typeface="Noteworthy Bold"/>
                <a:cs typeface="Noteworthy Bold"/>
                <a:sym typeface="Noteworthy Bold"/>
              </a:defRPr>
            </a:pPr>
            <a:r>
              <a:rPr lang="en-GB" dirty="0"/>
              <a:t>Artist Yves Klein </a:t>
            </a:r>
          </a:p>
          <a:p>
            <a:pPr algn="just">
              <a:defRPr sz="2000" b="0">
                <a:latin typeface="Noteworthy Bold"/>
                <a:ea typeface="Noteworthy Bold"/>
                <a:cs typeface="Noteworthy Bold"/>
                <a:sym typeface="Noteworthy Bold"/>
              </a:defRPr>
            </a:pPr>
            <a:r>
              <a:rPr lang="en-GB" sz="2000" dirty="0">
                <a:latin typeface="Noteworthy Light"/>
                <a:ea typeface="Noteworthy Light"/>
                <a:cs typeface="Noteworthy Light"/>
                <a:sym typeface="Noteworthy Light"/>
              </a:rPr>
              <a:t>Hearts </a:t>
            </a:r>
            <a:endParaRPr sz="2000" dirty="0">
              <a:latin typeface="Noteworthy Light"/>
              <a:ea typeface="Noteworthy Light"/>
              <a:cs typeface="Noteworthy Light"/>
              <a:sym typeface="Noteworthy Light"/>
            </a:endParaRPr>
          </a:p>
        </p:txBody>
      </p:sp>
      <p:sp>
        <p:nvSpPr>
          <p:cNvPr id="205" name="Construction The children have access to a range of constructional resources in the classroom. Including the introduction of junk modelling."/>
          <p:cNvSpPr txBox="1"/>
          <p:nvPr/>
        </p:nvSpPr>
        <p:spPr>
          <a:xfrm>
            <a:off x="15952877" y="10009670"/>
            <a:ext cx="2799184" cy="191847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just">
              <a:defRPr sz="2000" b="0">
                <a:latin typeface="Noteworthy Bold"/>
                <a:ea typeface="Noteworthy Bold"/>
                <a:cs typeface="Noteworthy Bold"/>
                <a:sym typeface="Noteworthy Bold"/>
              </a:defRPr>
            </a:pPr>
            <a:r>
              <a:rPr sz="2800" dirty="0"/>
              <a:t>Construction </a:t>
            </a:r>
            <a:endParaRPr lang="en-GB" sz="2800" dirty="0"/>
          </a:p>
          <a:p>
            <a:pPr algn="just">
              <a:defRPr sz="2000" b="0">
                <a:latin typeface="Noteworthy Bold"/>
                <a:ea typeface="Noteworthy Bold"/>
                <a:cs typeface="Noteworthy Bold"/>
                <a:sym typeface="Noteworthy Bold"/>
              </a:defRPr>
            </a:pPr>
            <a:r>
              <a:rPr sz="1800" dirty="0">
                <a:latin typeface="Noteworthy Light"/>
                <a:ea typeface="Noteworthy Light"/>
                <a:cs typeface="Noteworthy Light"/>
                <a:sym typeface="Noteworthy Light"/>
              </a:rPr>
              <a:t>The children have access to a range of constructional resources in the classroom. Including </a:t>
            </a:r>
            <a:r>
              <a:rPr lang="en-GB" sz="1800" dirty="0">
                <a:latin typeface="Noteworthy Light"/>
                <a:ea typeface="Noteworthy Light"/>
                <a:cs typeface="Noteworthy Light"/>
                <a:sym typeface="Noteworthy Light"/>
              </a:rPr>
              <a:t>loose parts and our DT area.</a:t>
            </a:r>
            <a:endParaRPr sz="1800" dirty="0">
              <a:latin typeface="Noteworthy Light"/>
              <a:ea typeface="Noteworthy Light"/>
              <a:cs typeface="Noteworthy Light"/>
              <a:sym typeface="Noteworthy Light"/>
            </a:endParaRPr>
          </a:p>
        </p:txBody>
      </p:sp>
      <p:sp>
        <p:nvSpPr>
          <p:cNvPr id="206" name="Text"/>
          <p:cNvSpPr txBox="1"/>
          <p:nvPr/>
        </p:nvSpPr>
        <p:spPr>
          <a:xfrm>
            <a:off x="14790904" y="11169722"/>
            <a:ext cx="161196" cy="3783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a:defRPr sz="1400" b="0">
                <a:latin typeface="Noteworthy Light"/>
                <a:ea typeface="Noteworthy Light"/>
                <a:cs typeface="Noteworthy Light"/>
                <a:sym typeface="Noteworthy Light"/>
              </a:defRPr>
            </a:lvl1pPr>
          </a:lstStyle>
          <a:p>
            <a:pPr>
              <a:defRPr sz="2000">
                <a:latin typeface="Noteworthy Bold"/>
                <a:ea typeface="Noteworthy Bold"/>
                <a:cs typeface="Noteworthy Bold"/>
                <a:sym typeface="Noteworthy Bold"/>
              </a:defRPr>
            </a:pPr>
            <a:r>
              <a:rPr sz="1400">
                <a:latin typeface="Noteworthy Light"/>
                <a:ea typeface="Noteworthy Light"/>
                <a:cs typeface="Noteworthy Light"/>
                <a:sym typeface="Noteworthy Light"/>
              </a:rPr>
              <a:t> </a:t>
            </a:r>
          </a:p>
        </p:txBody>
      </p:sp>
      <p:sp>
        <p:nvSpPr>
          <p:cNvPr id="207" name="AT HOME: Sing nursery rhymes."/>
          <p:cNvSpPr txBox="1"/>
          <p:nvPr/>
        </p:nvSpPr>
        <p:spPr>
          <a:xfrm>
            <a:off x="15642052" y="12781958"/>
            <a:ext cx="2778800" cy="47192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lvl="1" indent="0" algn="l">
              <a:defRPr sz="1200" b="0">
                <a:solidFill>
                  <a:schemeClr val="accent5">
                    <a:hueOff val="-82419"/>
                    <a:satOff val="-9513"/>
                    <a:lumOff val="-16343"/>
                  </a:schemeClr>
                </a:solidFill>
                <a:latin typeface="Noteworthy Bold"/>
                <a:ea typeface="Noteworthy Bold"/>
                <a:cs typeface="Noteworthy Bold"/>
                <a:sym typeface="Noteworthy Bold"/>
              </a:defRPr>
            </a:pPr>
            <a:r>
              <a:rPr dirty="0"/>
              <a:t>AT HOME: </a:t>
            </a:r>
            <a:r>
              <a:rPr lang="en-GB" dirty="0"/>
              <a:t>Try and tap out a beat to a favourite song. </a:t>
            </a:r>
            <a:r>
              <a:rPr dirty="0"/>
              <a:t>.</a:t>
            </a:r>
          </a:p>
        </p:txBody>
      </p:sp>
      <p:pic>
        <p:nvPicPr>
          <p:cNvPr id="208" name="Image" descr="Image"/>
          <p:cNvPicPr>
            <a:picLocks noChangeAspect="1"/>
          </p:cNvPicPr>
          <p:nvPr/>
        </p:nvPicPr>
        <p:blipFill>
          <a:blip r:embed="rId19">
            <a:alphaModFix amt="78333"/>
            <a:extLst/>
          </a:blip>
          <a:stretch>
            <a:fillRect/>
          </a:stretch>
        </p:blipFill>
        <p:spPr>
          <a:xfrm>
            <a:off x="14914557" y="10441084"/>
            <a:ext cx="815027" cy="815027"/>
          </a:xfrm>
          <a:prstGeom prst="rect">
            <a:avLst/>
          </a:prstGeom>
          <a:ln w="12700">
            <a:miter lim="400000"/>
          </a:ln>
        </p:spPr>
      </p:pic>
      <p:pic>
        <p:nvPicPr>
          <p:cNvPr id="209" name="Image" descr="Image"/>
          <p:cNvPicPr>
            <a:picLocks noChangeAspect="1"/>
          </p:cNvPicPr>
          <p:nvPr/>
        </p:nvPicPr>
        <p:blipFill>
          <a:blip r:embed="rId20">
            <a:alphaModFix amt="62648"/>
            <a:extLst/>
          </a:blip>
          <a:stretch>
            <a:fillRect/>
          </a:stretch>
        </p:blipFill>
        <p:spPr>
          <a:xfrm>
            <a:off x="17869062" y="9379323"/>
            <a:ext cx="776887" cy="581915"/>
          </a:xfrm>
          <a:prstGeom prst="rect">
            <a:avLst/>
          </a:prstGeom>
          <a:ln w="12700">
            <a:miter lim="400000"/>
          </a:ln>
        </p:spPr>
      </p:pic>
      <p:pic>
        <p:nvPicPr>
          <p:cNvPr id="210" name="Image" descr="Image"/>
          <p:cNvPicPr>
            <a:picLocks noChangeAspect="1"/>
          </p:cNvPicPr>
          <p:nvPr/>
        </p:nvPicPr>
        <p:blipFill>
          <a:blip r:embed="rId21">
            <a:alphaModFix amt="65308"/>
            <a:extLst/>
          </a:blip>
          <a:stretch>
            <a:fillRect/>
          </a:stretch>
        </p:blipFill>
        <p:spPr>
          <a:xfrm>
            <a:off x="15489571" y="6361697"/>
            <a:ext cx="874379" cy="414718"/>
          </a:xfrm>
          <a:prstGeom prst="rect">
            <a:avLst/>
          </a:prstGeom>
          <a:ln w="12700">
            <a:miter lim="400000"/>
          </a:ln>
        </p:spPr>
      </p:pic>
      <p:sp>
        <p:nvSpPr>
          <p:cNvPr id="211" name="RE We will begin our religious studies by looking at special people. This will link to our topic of families and all about me.…"/>
          <p:cNvSpPr txBox="1"/>
          <p:nvPr/>
        </p:nvSpPr>
        <p:spPr>
          <a:xfrm>
            <a:off x="19494153" y="1229963"/>
            <a:ext cx="4724942" cy="3180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just">
              <a:defRPr sz="2000" b="0">
                <a:latin typeface="Noteworthy Bold"/>
                <a:ea typeface="Noteworthy Bold"/>
                <a:cs typeface="Noteworthy Bold"/>
                <a:sym typeface="Noteworthy Bold"/>
              </a:defRPr>
            </a:pPr>
            <a:endParaRPr sz="1400" dirty="0">
              <a:latin typeface="Noteworthy Light"/>
              <a:ea typeface="Noteworthy Light"/>
              <a:cs typeface="Noteworthy Light"/>
              <a:sym typeface="Noteworthy Light"/>
            </a:endParaRPr>
          </a:p>
        </p:txBody>
      </p:sp>
      <p:sp>
        <p:nvSpPr>
          <p:cNvPr id="212" name="The natural world…"/>
          <p:cNvSpPr txBox="1"/>
          <p:nvPr/>
        </p:nvSpPr>
        <p:spPr>
          <a:xfrm>
            <a:off x="19275949" y="1830964"/>
            <a:ext cx="4504056" cy="39190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algn="just">
              <a:defRPr sz="2000" b="0">
                <a:latin typeface="Noteworthy Bold"/>
                <a:ea typeface="Noteworthy Bold"/>
                <a:cs typeface="Noteworthy Bold"/>
                <a:sym typeface="Noteworthy Bold"/>
              </a:defRPr>
            </a:pPr>
            <a:r>
              <a:rPr lang="en-GB" sz="2800" u="sng" dirty="0"/>
              <a:t>People and their communities</a:t>
            </a:r>
          </a:p>
          <a:p>
            <a:pPr algn="just">
              <a:defRPr sz="2000" b="0">
                <a:latin typeface="Noteworthy Bold"/>
                <a:ea typeface="Noteworthy Bold"/>
                <a:cs typeface="Noteworthy Bold"/>
                <a:sym typeface="Noteworthy Bold"/>
              </a:defRPr>
            </a:pPr>
            <a:endParaRPr lang="en-GB" dirty="0"/>
          </a:p>
          <a:p>
            <a:pPr algn="just">
              <a:defRPr sz="2000" b="0">
                <a:latin typeface="Noteworthy Bold"/>
                <a:ea typeface="Noteworthy Bold"/>
                <a:cs typeface="Noteworthy Bold"/>
                <a:sym typeface="Noteworthy Bold"/>
              </a:defRPr>
            </a:pPr>
            <a:r>
              <a:rPr lang="en-GB" dirty="0"/>
              <a:t>We will look at people who help us and </a:t>
            </a:r>
          </a:p>
          <a:p>
            <a:pPr algn="just">
              <a:defRPr sz="2000" b="0">
                <a:latin typeface="Noteworthy Bold"/>
                <a:ea typeface="Noteworthy Bold"/>
                <a:cs typeface="Noteworthy Bold"/>
                <a:sym typeface="Noteworthy Bold"/>
              </a:defRPr>
            </a:pPr>
            <a:r>
              <a:rPr lang="en-GB" dirty="0"/>
              <a:t>talk about their jobs. </a:t>
            </a:r>
          </a:p>
          <a:p>
            <a:pPr algn="just">
              <a:defRPr sz="2000" b="0">
                <a:latin typeface="Noteworthy Bold"/>
                <a:ea typeface="Noteworthy Bold"/>
                <a:cs typeface="Noteworthy Bold"/>
                <a:sym typeface="Noteworthy Bold"/>
              </a:defRPr>
            </a:pPr>
            <a:r>
              <a:rPr lang="en-GB" dirty="0"/>
              <a:t>We will focus on Doctors, </a:t>
            </a:r>
          </a:p>
          <a:p>
            <a:pPr algn="just">
              <a:defRPr sz="2000" b="0">
                <a:latin typeface="Noteworthy Bold"/>
                <a:ea typeface="Noteworthy Bold"/>
                <a:cs typeface="Noteworthy Bold"/>
                <a:sym typeface="Noteworthy Bold"/>
              </a:defRPr>
            </a:pPr>
            <a:r>
              <a:rPr lang="en-GB" dirty="0"/>
              <a:t>Nurses, Fire fighters, police, dentists, piolets</a:t>
            </a:r>
          </a:p>
          <a:p>
            <a:pPr algn="just">
              <a:defRPr sz="2000" b="0">
                <a:latin typeface="Noteworthy Bold"/>
                <a:ea typeface="Noteworthy Bold"/>
                <a:cs typeface="Noteworthy Bold"/>
                <a:sym typeface="Noteworthy Bold"/>
              </a:defRPr>
            </a:pPr>
            <a:endParaRPr lang="en-GB" dirty="0"/>
          </a:p>
          <a:p>
            <a:pPr algn="just">
              <a:defRPr sz="2000" b="0">
                <a:latin typeface="Noteworthy Bold"/>
                <a:ea typeface="Noteworthy Bold"/>
                <a:cs typeface="Noteworthy Bold"/>
                <a:sym typeface="Noteworthy Bold"/>
              </a:defRPr>
            </a:pPr>
            <a:r>
              <a:rPr lang="en-GB" dirty="0"/>
              <a:t>We will also be celebrating </a:t>
            </a:r>
          </a:p>
          <a:p>
            <a:pPr algn="just">
              <a:defRPr sz="2000" b="0">
                <a:latin typeface="Noteworthy Bold"/>
                <a:ea typeface="Noteworthy Bold"/>
                <a:cs typeface="Noteworthy Bold"/>
                <a:sym typeface="Noteworthy Bold"/>
              </a:defRPr>
            </a:pPr>
            <a:r>
              <a:rPr lang="en-GB" dirty="0"/>
              <a:t>Chinese New Year, trying </a:t>
            </a:r>
          </a:p>
          <a:p>
            <a:pPr algn="just">
              <a:defRPr sz="2000" b="0">
                <a:latin typeface="Noteworthy Bold"/>
                <a:ea typeface="Noteworthy Bold"/>
                <a:cs typeface="Noteworthy Bold"/>
                <a:sym typeface="Noteworthy Bold"/>
              </a:defRPr>
            </a:pPr>
            <a:r>
              <a:rPr lang="en-GB" dirty="0"/>
              <a:t>Chinese food and completing </a:t>
            </a:r>
          </a:p>
          <a:p>
            <a:pPr algn="just">
              <a:defRPr sz="2000" b="0">
                <a:latin typeface="Noteworthy Bold"/>
                <a:ea typeface="Noteworthy Bold"/>
                <a:cs typeface="Noteworthy Bold"/>
                <a:sym typeface="Noteworthy Bold"/>
              </a:defRPr>
            </a:pPr>
            <a:r>
              <a:rPr lang="en-GB" dirty="0"/>
              <a:t>craft. </a:t>
            </a:r>
            <a:endParaRPr dirty="0"/>
          </a:p>
        </p:txBody>
      </p:sp>
      <p:sp>
        <p:nvSpPr>
          <p:cNvPr id="213" name="Past and Present…"/>
          <p:cNvSpPr txBox="1"/>
          <p:nvPr/>
        </p:nvSpPr>
        <p:spPr>
          <a:xfrm>
            <a:off x="19533150" y="5832970"/>
            <a:ext cx="3516496" cy="114903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just">
              <a:defRPr sz="2000" b="0">
                <a:latin typeface="Noteworthy Bold"/>
                <a:ea typeface="Noteworthy Bold"/>
                <a:cs typeface="Noteworthy Bold"/>
                <a:sym typeface="Noteworthy Bold"/>
              </a:defRPr>
            </a:pPr>
            <a:r>
              <a:rPr sz="2800" u="sng" dirty="0"/>
              <a:t>Past and Present</a:t>
            </a:r>
            <a:endParaRPr lang="en-GB" sz="2800" u="sng" dirty="0"/>
          </a:p>
          <a:p>
            <a:pPr algn="just">
              <a:defRPr sz="2000" b="0">
                <a:latin typeface="Noteworthy Bold"/>
                <a:ea typeface="Noteworthy Bold"/>
                <a:cs typeface="Noteworthy Bold"/>
                <a:sym typeface="Noteworthy Bold"/>
              </a:defRPr>
            </a:pPr>
            <a:r>
              <a:rPr lang="en-GB" dirty="0"/>
              <a:t>We will look at how jobs have changed over the years. </a:t>
            </a:r>
            <a:endParaRPr dirty="0"/>
          </a:p>
        </p:txBody>
      </p:sp>
      <p:sp>
        <p:nvSpPr>
          <p:cNvPr id="214" name="People and communities:…"/>
          <p:cNvSpPr txBox="1"/>
          <p:nvPr/>
        </p:nvSpPr>
        <p:spPr>
          <a:xfrm>
            <a:off x="20467224" y="4707628"/>
            <a:ext cx="2778800" cy="3180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algn="just">
              <a:defRPr sz="1400" b="0">
                <a:latin typeface="Noteworthy Light"/>
                <a:ea typeface="Noteworthy Light"/>
                <a:cs typeface="Noteworthy Light"/>
                <a:sym typeface="Noteworthy Light"/>
              </a:defRPr>
            </a:pPr>
            <a:r>
              <a:rPr dirty="0"/>
              <a:t>  </a:t>
            </a:r>
          </a:p>
        </p:txBody>
      </p:sp>
      <p:sp>
        <p:nvSpPr>
          <p:cNvPr id="215" name="AT HOME: Talk to your children about the world around them and their place in it."/>
          <p:cNvSpPr txBox="1"/>
          <p:nvPr/>
        </p:nvSpPr>
        <p:spPr>
          <a:xfrm>
            <a:off x="19818689" y="7536314"/>
            <a:ext cx="3659955" cy="10259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lvl="1" indent="0" algn="l">
              <a:defRPr sz="1200" b="0">
                <a:solidFill>
                  <a:schemeClr val="accent5">
                    <a:hueOff val="-82419"/>
                    <a:satOff val="-9513"/>
                    <a:lumOff val="-16343"/>
                  </a:schemeClr>
                </a:solidFill>
                <a:latin typeface="Noteworthy Bold"/>
                <a:ea typeface="Noteworthy Bold"/>
                <a:cs typeface="Noteworthy Bold"/>
                <a:sym typeface="Noteworthy Bold"/>
              </a:defRPr>
            </a:pPr>
            <a:r>
              <a:rPr sz="2000" dirty="0"/>
              <a:t>AT HOME: Talk to your children about </a:t>
            </a:r>
            <a:r>
              <a:rPr lang="en-GB" sz="2000" dirty="0"/>
              <a:t>different jobs in the community. </a:t>
            </a:r>
            <a:endParaRPr sz="2000" dirty="0"/>
          </a:p>
        </p:txBody>
      </p:sp>
      <p:sp>
        <p:nvSpPr>
          <p:cNvPr id="216" name="AT HOME: Practice counting and looking for numbers in the world around them."/>
          <p:cNvSpPr txBox="1"/>
          <p:nvPr/>
        </p:nvSpPr>
        <p:spPr>
          <a:xfrm>
            <a:off x="9930293" y="5605960"/>
            <a:ext cx="5278547" cy="3406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lvl="1" indent="0" algn="l">
              <a:defRPr sz="1200" b="0">
                <a:solidFill>
                  <a:schemeClr val="accent5">
                    <a:hueOff val="-82419"/>
                    <a:satOff val="-9513"/>
                    <a:lumOff val="-16343"/>
                  </a:schemeClr>
                </a:solidFill>
                <a:latin typeface="Noteworthy Bold"/>
                <a:ea typeface="Noteworthy Bold"/>
                <a:cs typeface="Noteworthy Bold"/>
                <a:sym typeface="Noteworthy Bold"/>
              </a:defRPr>
            </a:pPr>
            <a:r>
              <a:t>AT HOME: Practice counting and looking for numbers in the world around them.</a:t>
            </a:r>
          </a:p>
        </p:txBody>
      </p:sp>
      <p:pic>
        <p:nvPicPr>
          <p:cNvPr id="217" name="Image" descr="Image"/>
          <p:cNvPicPr>
            <a:picLocks noChangeAspect="1"/>
          </p:cNvPicPr>
          <p:nvPr/>
        </p:nvPicPr>
        <p:blipFill>
          <a:blip r:embed="rId22">
            <a:alphaModFix amt="62313"/>
            <a:extLst/>
          </a:blip>
          <a:stretch>
            <a:fillRect/>
          </a:stretch>
        </p:blipFill>
        <p:spPr>
          <a:xfrm>
            <a:off x="22809930" y="4146781"/>
            <a:ext cx="1358901" cy="1358901"/>
          </a:xfrm>
          <a:prstGeom prst="rect">
            <a:avLst/>
          </a:prstGeom>
          <a:ln w="12700">
            <a:miter lim="400000"/>
          </a:ln>
        </p:spPr>
      </p:pic>
      <p:pic>
        <p:nvPicPr>
          <p:cNvPr id="218" name="Image" descr="Image"/>
          <p:cNvPicPr>
            <a:picLocks noChangeAspect="1"/>
          </p:cNvPicPr>
          <p:nvPr/>
        </p:nvPicPr>
        <p:blipFill>
          <a:blip r:embed="rId23">
            <a:alphaModFix amt="69145"/>
            <a:extLst/>
          </a:blip>
          <a:stretch>
            <a:fillRect/>
          </a:stretch>
        </p:blipFill>
        <p:spPr>
          <a:xfrm>
            <a:off x="19389118" y="912286"/>
            <a:ext cx="1211225" cy="1088569"/>
          </a:xfrm>
          <a:prstGeom prst="rect">
            <a:avLst/>
          </a:prstGeom>
          <a:ln w="12700">
            <a:miter lim="400000"/>
          </a:ln>
        </p:spPr>
      </p:pic>
      <p:sp>
        <p:nvSpPr>
          <p:cNvPr id="220" name="Rounded Rectangle"/>
          <p:cNvSpPr/>
          <p:nvPr/>
        </p:nvSpPr>
        <p:spPr>
          <a:xfrm>
            <a:off x="19253970" y="10730858"/>
            <a:ext cx="1854201" cy="2550146"/>
          </a:xfrm>
          <a:prstGeom prst="roundRect">
            <a:avLst>
              <a:gd name="adj" fmla="val 22170"/>
            </a:avLst>
          </a:prstGeom>
          <a:ln w="25400">
            <a:solidFill>
              <a:srgbClr val="5E5E5E"/>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221" name="Extras:…"/>
          <p:cNvSpPr txBox="1"/>
          <p:nvPr/>
        </p:nvSpPr>
        <p:spPr>
          <a:xfrm>
            <a:off x="19389118" y="10721876"/>
            <a:ext cx="1502215" cy="10567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algn="just">
              <a:defRPr sz="2000" b="0">
                <a:latin typeface="Noteworthy Bold"/>
                <a:ea typeface="Noteworthy Bold"/>
                <a:cs typeface="Noteworthy Bold"/>
                <a:sym typeface="Noteworthy Bold"/>
              </a:defRPr>
            </a:pPr>
            <a:r>
              <a:rPr u="sng" dirty="0"/>
              <a:t>Extras</a:t>
            </a:r>
            <a:r>
              <a:rPr dirty="0"/>
              <a:t>:</a:t>
            </a:r>
            <a:endParaRPr sz="1400" dirty="0">
              <a:latin typeface="Noteworthy Light"/>
              <a:ea typeface="Noteworthy Light"/>
              <a:cs typeface="Noteworthy Light"/>
              <a:sym typeface="Noteworthy Light"/>
            </a:endParaRPr>
          </a:p>
          <a:p>
            <a:pPr algn="just">
              <a:defRPr sz="2000" b="0">
                <a:latin typeface="Noteworthy Bold"/>
                <a:ea typeface="Noteworthy Bold"/>
                <a:cs typeface="Noteworthy Bold"/>
                <a:sym typeface="Noteworthy Bold"/>
              </a:defRPr>
            </a:pPr>
            <a:r>
              <a:rPr sz="1400" dirty="0">
                <a:latin typeface="Noteworthy Light"/>
                <a:ea typeface="Noteworthy Light"/>
                <a:cs typeface="Noteworthy Light"/>
                <a:sym typeface="Noteworthy Light"/>
              </a:rPr>
              <a:t>*</a:t>
            </a:r>
            <a:r>
              <a:rPr lang="en-GB" sz="1400" dirty="0">
                <a:latin typeface="Noteworthy Light"/>
                <a:ea typeface="Noteworthy Light"/>
                <a:cs typeface="Noteworthy Light"/>
                <a:sym typeface="Noteworthy Light"/>
              </a:rPr>
              <a:t>Visit from People Who Help us</a:t>
            </a:r>
          </a:p>
          <a:p>
            <a:pPr algn="just">
              <a:defRPr sz="2000" b="0">
                <a:latin typeface="Noteworthy Bold"/>
                <a:ea typeface="Noteworthy Bold"/>
                <a:cs typeface="Noteworthy Bold"/>
                <a:sym typeface="Noteworthy Bold"/>
              </a:defRPr>
            </a:pPr>
            <a:endParaRPr sz="1400" dirty="0">
              <a:latin typeface="Noteworthy Light"/>
              <a:ea typeface="Noteworthy Light"/>
              <a:cs typeface="Noteworthy Light"/>
              <a:sym typeface="Noteworthy Light"/>
            </a:endParaRPr>
          </a:p>
        </p:txBody>
      </p:sp>
      <p:pic>
        <p:nvPicPr>
          <p:cNvPr id="222" name="Image" descr="Image"/>
          <p:cNvPicPr>
            <a:picLocks noChangeAspect="1"/>
          </p:cNvPicPr>
          <p:nvPr/>
        </p:nvPicPr>
        <p:blipFill>
          <a:blip r:embed="rId24">
            <a:alphaModFix amt="74431"/>
            <a:extLst/>
          </a:blip>
          <a:stretch>
            <a:fillRect/>
          </a:stretch>
        </p:blipFill>
        <p:spPr>
          <a:xfrm>
            <a:off x="19470808" y="12020353"/>
            <a:ext cx="1420525" cy="1064022"/>
          </a:xfrm>
          <a:prstGeom prst="rect">
            <a:avLst/>
          </a:prstGeom>
          <a:ln w="12700">
            <a:miter lim="400000"/>
          </a:ln>
        </p:spPr>
      </p:pic>
      <p:sp>
        <p:nvSpPr>
          <p:cNvPr id="223" name="Rounded Rectangle"/>
          <p:cNvSpPr/>
          <p:nvPr/>
        </p:nvSpPr>
        <p:spPr>
          <a:xfrm>
            <a:off x="21266218" y="10592868"/>
            <a:ext cx="3044594" cy="2989318"/>
          </a:xfrm>
          <a:prstGeom prst="roundRect">
            <a:avLst>
              <a:gd name="adj" fmla="val 13752"/>
            </a:avLst>
          </a:prstGeom>
          <a:ln w="25400">
            <a:solidFill>
              <a:srgbClr val="5E5E5E"/>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224" name="Topics…"/>
          <p:cNvSpPr txBox="1"/>
          <p:nvPr/>
        </p:nvSpPr>
        <p:spPr>
          <a:xfrm>
            <a:off x="21379392" y="10943325"/>
            <a:ext cx="2818245" cy="20108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just">
              <a:defRPr sz="2000" b="0" u="sng">
                <a:latin typeface="Noteworthy Bold"/>
                <a:ea typeface="Noteworthy Bold"/>
                <a:cs typeface="Noteworthy Bold"/>
                <a:sym typeface="Noteworthy Bold"/>
              </a:defRPr>
            </a:pPr>
            <a:r>
              <a:rPr dirty="0"/>
              <a:t>Topics</a:t>
            </a:r>
            <a:endParaRPr lang="en-GB" dirty="0"/>
          </a:p>
          <a:p>
            <a:pPr algn="just">
              <a:defRPr sz="2000" b="0" u="sng">
                <a:latin typeface="Noteworthy Bold"/>
                <a:ea typeface="Noteworthy Bold"/>
                <a:cs typeface="Noteworthy Bold"/>
                <a:sym typeface="Noteworthy Bold"/>
              </a:defRPr>
            </a:pPr>
            <a:endParaRPr lang="en-GB" dirty="0"/>
          </a:p>
          <a:p>
            <a:pPr algn="just">
              <a:defRPr sz="2000" b="0" u="sng">
                <a:latin typeface="Noteworthy Bold"/>
                <a:ea typeface="Noteworthy Bold"/>
                <a:cs typeface="Noteworthy Bold"/>
                <a:sym typeface="Noteworthy Bold"/>
              </a:defRPr>
            </a:pPr>
            <a:r>
              <a:rPr lang="en-GB" sz="1400" dirty="0">
                <a:latin typeface="Noteworthy Light"/>
                <a:ea typeface="Noteworthy Light"/>
                <a:cs typeface="Noteworthy Light"/>
                <a:sym typeface="Noteworthy Light"/>
              </a:rPr>
              <a:t>Week 1and 2 – Dentist Doctors and Nurses</a:t>
            </a:r>
          </a:p>
          <a:p>
            <a:pPr algn="just">
              <a:defRPr sz="2000" b="0" u="sng">
                <a:latin typeface="Noteworthy Bold"/>
                <a:ea typeface="Noteworthy Bold"/>
                <a:cs typeface="Noteworthy Bold"/>
                <a:sym typeface="Noteworthy Bold"/>
              </a:defRPr>
            </a:pPr>
            <a:r>
              <a:rPr lang="en-GB" sz="1400" dirty="0" err="1">
                <a:latin typeface="Noteworthy Light"/>
                <a:ea typeface="Noteworthy Light"/>
                <a:cs typeface="Noteworthy Light"/>
                <a:sym typeface="Noteworthy Light"/>
              </a:rPr>
              <a:t>Wekk</a:t>
            </a:r>
            <a:r>
              <a:rPr lang="en-GB" sz="1400" dirty="0">
                <a:latin typeface="Noteworthy Light"/>
                <a:ea typeface="Noteworthy Light"/>
                <a:cs typeface="Noteworthy Light"/>
                <a:sym typeface="Noteworthy Light"/>
              </a:rPr>
              <a:t> 3 – Chinese New Year</a:t>
            </a:r>
          </a:p>
          <a:p>
            <a:pPr algn="just">
              <a:defRPr sz="2000" b="0" u="sng">
                <a:latin typeface="Noteworthy Bold"/>
                <a:ea typeface="Noteworthy Bold"/>
                <a:cs typeface="Noteworthy Bold"/>
                <a:sym typeface="Noteworthy Bold"/>
              </a:defRPr>
            </a:pPr>
            <a:r>
              <a:rPr lang="en-GB" sz="1400" dirty="0">
                <a:latin typeface="Noteworthy Light"/>
                <a:ea typeface="Noteworthy Light"/>
                <a:cs typeface="Noteworthy Light"/>
                <a:sym typeface="Noteworthy Light"/>
              </a:rPr>
              <a:t>Week 4 Fire Fighters</a:t>
            </a:r>
          </a:p>
          <a:p>
            <a:pPr algn="just">
              <a:defRPr sz="2000" b="0" u="sng">
                <a:latin typeface="Noteworthy Bold"/>
                <a:ea typeface="Noteworthy Bold"/>
                <a:cs typeface="Noteworthy Bold"/>
                <a:sym typeface="Noteworthy Bold"/>
              </a:defRPr>
            </a:pPr>
            <a:r>
              <a:rPr lang="en-GB" sz="1400" dirty="0">
                <a:latin typeface="Noteworthy Light"/>
                <a:ea typeface="Noteworthy Light"/>
                <a:cs typeface="Noteworthy Light"/>
                <a:sym typeface="Noteworthy Light"/>
              </a:rPr>
              <a:t>Week 5 Police</a:t>
            </a:r>
          </a:p>
          <a:p>
            <a:pPr algn="just">
              <a:defRPr sz="2000" b="0" u="sng">
                <a:latin typeface="Noteworthy Bold"/>
                <a:ea typeface="Noteworthy Bold"/>
                <a:cs typeface="Noteworthy Bold"/>
                <a:sym typeface="Noteworthy Bold"/>
              </a:defRPr>
            </a:pPr>
            <a:r>
              <a:rPr lang="en-GB" sz="1400" dirty="0">
                <a:latin typeface="Noteworthy Light"/>
                <a:ea typeface="Noteworthy Light"/>
                <a:cs typeface="Noteworthy Light"/>
                <a:sym typeface="Noteworthy Light"/>
              </a:rPr>
              <a:t>Week 6 Other jobs </a:t>
            </a:r>
          </a:p>
        </p:txBody>
      </p:sp>
      <p:sp>
        <p:nvSpPr>
          <p:cNvPr id="2" name="TextBox 1">
            <a:extLst>
              <a:ext uri="{FF2B5EF4-FFF2-40B4-BE49-F238E27FC236}">
                <a16:creationId xmlns:a16="http://schemas.microsoft.com/office/drawing/2014/main" id="{5AF62813-6FBC-4AE5-9583-9E27BC6AF5C0}"/>
              </a:ext>
            </a:extLst>
          </p:cNvPr>
          <p:cNvSpPr txBox="1"/>
          <p:nvPr/>
        </p:nvSpPr>
        <p:spPr>
          <a:xfrm>
            <a:off x="2034073" y="377047"/>
            <a:ext cx="5310388"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GB" sz="2400" b="0" i="0" u="sng" strike="noStrike" cap="none" spc="0" normalizeH="0" baseline="0" dirty="0">
                <a:ln>
                  <a:noFill/>
                </a:ln>
                <a:solidFill>
                  <a:srgbClr val="000000"/>
                </a:solidFill>
                <a:effectLst/>
                <a:uFillTx/>
                <a:latin typeface="Helvetica Neue"/>
                <a:ea typeface="Helvetica Neue"/>
                <a:cs typeface="Helvetica Neue"/>
                <a:sym typeface="Helvetica Neue"/>
              </a:rPr>
              <a:t>Physical Development </a:t>
            </a:r>
          </a:p>
        </p:txBody>
      </p:sp>
      <p:sp>
        <p:nvSpPr>
          <p:cNvPr id="3" name="Rectangle 2">
            <a:extLst>
              <a:ext uri="{FF2B5EF4-FFF2-40B4-BE49-F238E27FC236}">
                <a16:creationId xmlns:a16="http://schemas.microsoft.com/office/drawing/2014/main" id="{2B90371F-0943-4480-B5B6-F9E810C1290E}"/>
              </a:ext>
            </a:extLst>
          </p:cNvPr>
          <p:cNvSpPr/>
          <p:nvPr/>
        </p:nvSpPr>
        <p:spPr>
          <a:xfrm>
            <a:off x="14914557" y="6895238"/>
            <a:ext cx="4112023" cy="492443"/>
          </a:xfrm>
          <a:prstGeom prst="rect">
            <a:avLst/>
          </a:prstGeom>
        </p:spPr>
        <p:txBody>
          <a:bodyPr wrap="none">
            <a:spAutoFit/>
          </a:bodyPr>
          <a:lstStyle/>
          <a:p>
            <a:pPr algn="r">
              <a:defRPr sz="2600" b="0" u="sng">
                <a:latin typeface="Noteworthy Bold"/>
                <a:ea typeface="Noteworthy Bold"/>
                <a:cs typeface="Noteworthy Bold"/>
                <a:sym typeface="Noteworthy Bold"/>
              </a:defRPr>
            </a:pPr>
            <a:r>
              <a:rPr lang="en-GB" dirty="0"/>
              <a:t>Expressive arts and design     </a:t>
            </a:r>
          </a:p>
        </p:txBody>
      </p:sp>
      <p:sp>
        <p:nvSpPr>
          <p:cNvPr id="4" name="Rectangle 3">
            <a:extLst>
              <a:ext uri="{FF2B5EF4-FFF2-40B4-BE49-F238E27FC236}">
                <a16:creationId xmlns:a16="http://schemas.microsoft.com/office/drawing/2014/main" id="{2D37EBAC-7136-4C3E-B9DC-FFCF351A20DD}"/>
              </a:ext>
            </a:extLst>
          </p:cNvPr>
          <p:cNvSpPr/>
          <p:nvPr/>
        </p:nvSpPr>
        <p:spPr>
          <a:xfrm>
            <a:off x="10946457" y="9884394"/>
            <a:ext cx="3475980" cy="1367234"/>
          </a:xfrm>
          <a:prstGeom prst="rect">
            <a:avLst/>
          </a:prstGeom>
        </p:spPr>
        <p:txBody>
          <a:bodyPr wrap="square">
            <a:spAutoFit/>
          </a:bodyPr>
          <a:lstStyle/>
          <a:p>
            <a:pPr marL="27305" indent="-27305">
              <a:lnSpc>
                <a:spcPct val="107000"/>
              </a:lnSpc>
              <a:spcAft>
                <a:spcPts val="800"/>
              </a:spcAft>
            </a:pPr>
            <a:r>
              <a:rPr lang="en-GB" sz="1800" b="0" dirty="0">
                <a:latin typeface="Calibri" panose="020F0502020204030204" pitchFamily="34" charset="0"/>
                <a:ea typeface="Times New Roman" panose="02020603050405020304" pitchFamily="18" charset="0"/>
                <a:cs typeface="Calibri" panose="020F0502020204030204" pitchFamily="34" charset="0"/>
              </a:rPr>
              <a:t>Take pride in themselves, work, and achievements. </a:t>
            </a:r>
            <a:endParaRPr lang="en-GB" sz="2400" b="0" dirty="0">
              <a:latin typeface="Calibri" panose="020F0502020204030204" pitchFamily="34" charset="0"/>
              <a:ea typeface="Times New Roman" panose="02020603050405020304" pitchFamily="18" charset="0"/>
              <a:cs typeface="Times New Roman" panose="02020603050405020304" pitchFamily="18" charset="0"/>
            </a:endParaRPr>
          </a:p>
          <a:p>
            <a:pPr marL="27305" indent="-27305">
              <a:lnSpc>
                <a:spcPct val="107000"/>
              </a:lnSpc>
              <a:spcAft>
                <a:spcPts val="800"/>
              </a:spcAft>
            </a:pPr>
            <a:r>
              <a:rPr lang="en-GB" sz="1800" b="0" dirty="0">
                <a:latin typeface="Calibri" panose="020F0502020204030204" pitchFamily="34" charset="0"/>
                <a:ea typeface="Times New Roman" panose="02020603050405020304" pitchFamily="18" charset="0"/>
                <a:cs typeface="Calibri" panose="020F0502020204030204" pitchFamily="34" charset="0"/>
              </a:rPr>
              <a:t>Can explain right from wrong and try to behave accordingly.</a:t>
            </a:r>
            <a:endParaRPr lang="en-GB" sz="4400" b="0"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a:extLst>
              <a:ext uri="{FF2B5EF4-FFF2-40B4-BE49-F238E27FC236}">
                <a16:creationId xmlns:a16="http://schemas.microsoft.com/office/drawing/2014/main" id="{0D9629DE-0E6D-4291-B5F7-D62129216ADC}"/>
              </a:ext>
            </a:extLst>
          </p:cNvPr>
          <p:cNvSpPr/>
          <p:nvPr/>
        </p:nvSpPr>
        <p:spPr>
          <a:xfrm>
            <a:off x="10419864" y="8519629"/>
            <a:ext cx="4414333" cy="1339469"/>
          </a:xfrm>
          <a:prstGeom prst="rect">
            <a:avLst/>
          </a:prstGeom>
        </p:spPr>
        <p:txBody>
          <a:bodyPr wrap="square">
            <a:spAutoFit/>
          </a:bodyPr>
          <a:lstStyle/>
          <a:p>
            <a:pPr indent="-4445">
              <a:lnSpc>
                <a:spcPct val="115000"/>
              </a:lnSpc>
            </a:pPr>
            <a:r>
              <a:rPr lang="en-GB" sz="1800" b="0" dirty="0">
                <a:ea typeface="Times New Roman" panose="02020603050405020304" pitchFamily="18" charset="0"/>
                <a:cs typeface="Calibri" panose="020F0502020204030204" pitchFamily="34" charset="0"/>
              </a:rPr>
              <a:t>Consider the listener and takes turns to listen and speak in different contexts. </a:t>
            </a:r>
            <a:endParaRPr lang="en-GB" sz="1600" b="0" dirty="0"/>
          </a:p>
          <a:p>
            <a:pPr indent="-4445">
              <a:lnSpc>
                <a:spcPct val="115000"/>
              </a:lnSpc>
            </a:pPr>
            <a:r>
              <a:rPr lang="en-GB" sz="1800" b="0" dirty="0">
                <a:ea typeface="Times New Roman" panose="02020603050405020304" pitchFamily="18" charset="0"/>
                <a:cs typeface="Calibri" panose="020F0502020204030204" pitchFamily="34" charset="0"/>
              </a:rPr>
              <a:t> Can identify kindness and considerate behaviour of others. </a:t>
            </a:r>
            <a:endParaRPr lang="en-GB" sz="1600" b="0" dirty="0"/>
          </a:p>
        </p:txBody>
      </p:sp>
    </p:spTree>
  </p:cSld>
  <p:clrMapOvr>
    <a:masterClrMapping/>
  </p:clrMapOvr>
  <p:transition spd="med"/>
</p:sld>
</file>

<file path=ppt/theme/theme1.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605</TotalTime>
  <Words>1023</Words>
  <Application>Microsoft Office PowerPoint</Application>
  <PresentationFormat>Custom</PresentationFormat>
  <Paragraphs>151</Paragraphs>
  <Slides>2</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vt:i4>
      </vt:variant>
    </vt:vector>
  </HeadingPairs>
  <TitlesOfParts>
    <vt:vector size="10" baseType="lpstr">
      <vt:lpstr>Calibri</vt:lpstr>
      <vt:lpstr>Helvetica Neue</vt:lpstr>
      <vt:lpstr>Helvetica Neue Light</vt:lpstr>
      <vt:lpstr>Helvetica Neue Medium</vt:lpstr>
      <vt:lpstr>Noteworthy Bold</vt:lpstr>
      <vt:lpstr>Noteworthy Light</vt:lpstr>
      <vt:lpstr>Times New Roman</vt:lpstr>
      <vt:lpstr>White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Gemma Powell</dc:creator>
  <cp:lastModifiedBy>Elizabeth Grosvenor</cp:lastModifiedBy>
  <cp:revision>35</cp:revision>
  <cp:lastPrinted>2022-07-01T08:30:18Z</cp:lastPrinted>
  <dcterms:modified xsi:type="dcterms:W3CDTF">2024-12-18T16:29:24Z</dcterms:modified>
</cp:coreProperties>
</file>